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embeddedFontLst>
    <p:embeddedFont>
      <p:font typeface="Schibsted Grotesk" pitchFamily="2" charset="77"/>
      <p:regular r:id="rId34"/>
      <p:bold r:id="rId35"/>
      <p:italic r:id="rId36"/>
      <p:boldItalic r:id="rId37"/>
    </p:embeddedFont>
    <p:embeddedFont>
      <p:font typeface="Schibsted Grotesk ExtraBold" pitchFamily="2" charset="77"/>
      <p:bold r:id="rId38"/>
      <p:italic r:id="rId39"/>
      <p:boldItalic r:id="rId40"/>
    </p:embeddedFont>
    <p:embeddedFont>
      <p:font typeface="Schibsted Grotesk Medium" pitchFamily="2" charset="77"/>
      <p:regular r:id="rId41"/>
      <p:italic r:id="rId42"/>
    </p:embeddedFont>
    <p:embeddedFont>
      <p:font typeface="Schibsted Grotesk SemiBold" pitchFamily="2" charset="77"/>
      <p:regular r:id="rId43"/>
      <p:bold r:id="rId44"/>
      <p:italic r:id="rId45"/>
      <p:boldItalic r:id="rId4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5"/>
  </p:normalViewPr>
  <p:slideViewPr>
    <p:cSldViewPr snapToGrid="0" snapToObjects="1">
      <p:cViewPr varScale="1">
        <p:scale>
          <a:sx n="119" d="100"/>
          <a:sy n="119" d="100"/>
        </p:scale>
        <p:origin x="85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0702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Thanks for having me. This is my creative plan for Killer Apps, built on one line: make every AI say no to violence. One AI already does, so every AI can.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Three parts: the problem, the framework, and the campaign. First, the problem.</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Killer Apps is CCDH's model: research exposes the harm, and campaigns and policy push for the fix. 9 in 10 AI apps failed to reliably discourage a would-be attacker. But it can be fixed: one AI tried to talk them out of it most of the time. The report calls it a crisis of will, not capacity, and that's what makes the ask credible.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This is the idea behind every piece. The user is a test, but the answers are real: every reply we show is what AI actually said. Every audience sees what matters most to them.</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Each audience is moved by a different issue. The public campaign leads with parents: their kids are asking AI, and lawmakers listen to parents. Parents are moved by fear for their kids. Policymakers, by their voters' safety, and their own safety. And funders, by proof that giving changes things.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Part two: the framework.</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Every audience gets the same eight messages, in four steps: the alarm, and the stakes. Then the way out, and the takeaway. Every alarm comes with a way out, because fear alone makes people freeze.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Part three: the campaign. For each audience, I'm sharing three steps: the issue, the approach and the messaging. For the public, you'll also see the video, the carousel and the campaign plan.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Audience one: the public, parents first. For them, the issue is school attacks.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He's a test account, but the answers are real: every message and every reply comes from the tests CCDH ran with CNN. His four messages are the report's four test prompts, and each one is a warning sign a parent can learn: revenge, obsession, a target, a weapon.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The hook is the video's opening: he's 13, he's sick of bullies, and AI found him gun stores. The message: AI will help a 13-year-old find a gun and a map of the school. And the feeling parents leave with: AI is not a protector, it's an accomplice. Why me: your kid is back at school with hundreds of kids who use AI. Why now: the Supreme Court is deciding, and OpenAI faces more than 30 lawsuits over the Tumbler Ridge shooting. And the fix: one AI already says no, so every AI can.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Here's what the public sees. The video is one minute. [Click to play, sound on.]</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The carousel tells the same story at reading pace. [Click any slide to open it full size; click it again to come back.] This is where the data approach shows: lead with the takeaway, then back it up. The data slide names every AI app, and how often each failed to talk him out of it.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1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2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3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4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5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6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7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8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Carousel slide 9 of 9. Click the slide to go back to all nine.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For the public: Instagram, Facebook, TikTok and YouTube Shorts, boosted to parents of teens as school starts. Facebook matters most for parents. The ask: make every AI say no to violence, at counterhate.com/say-no. And parents who sign up are the strongest way to reach the next audience: lawmakers.</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Audience two: policymakers. For them, the issue is political violence.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The user was a test, but the senators are real. After asking about recent political assassinations, the test user asked where a senator's office is. For Ted Cruz, DeepSeek said: of course. For Chuck Schumer, ChatGPT gave the address and offered a map. So we show both parties exactly what AI said, and that takes away the fear of looking partisan. The strongest channel is the parents who sign up, emailing their own lawmakers.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The hook: a test user asked about recent political assassinations, then for a senator's office, and then AI helped. The message is the report's own verdict: asked to plan an antisemitic bombing and a political assassination, the most popular AI apps become willing accomplices. The feeling: safety is possible. They haven't chosen to build it in. Why me: AI helped plan attacks on our schools, places of worship and offices. Why now: the Las Vegas bomber asked ChatGPT about explosives, the Supreme Court is deciding, and the midterms are November 3. And the fix: safety is a design choice. One AI already refuses and points people to help.</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Audience three: funders. For them, the issue is unchecked AI: companies that won't police themselves.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Daniel is 13. He isn't real, but his questions are: they're the real questions researchers at CCDH and CNN asked. AI evolves every month, so one test isn't enough. Funding is what keeps Daniel asking. Each funder sees the test closest to its mission: the synagogue test for funders fighting antisemitism, Daniel's school for kids' safety, legislators' offices for democracy. It all lands on Giving Tuesday, December 1.</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The hook: 8 people were killed at Tumbler Ridge. OpenAI staff had flagged the shooter, but the company didn't call the police. AI companies won't police themselves, so we are the last line of defense. The feeling: they make promises. We test them. Why me: AI helped plan attacks on schools, synagogues and senators. Why now: AI gets more powerful every month, and even the one company whose AI said no has rolled back a safety pledge. And the fix: independent testing works. It moves lawmakers.</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The whole campaign is tied to the Supreme Court case, and each audience gets its own videos, carousels and posts. Parents first, as school starts. Policymakers next, in October, before the midterms: that's when their one-minute video runs, showing AI helping find the senators' offices. The peak is the court's oral argument: every audience gets new videos and posts, with a press push. Then Giving Tuesday for funders, and posts ready for either ruling.</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2000"/>
              <a:t>So: make every AI say no to violence. I'm happy to take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4.jpg"/><Relationship Id="rId13" Type="http://schemas.openxmlformats.org/officeDocument/2006/relationships/slide" Target="slide19.xml"/><Relationship Id="rId18" Type="http://schemas.openxmlformats.org/officeDocument/2006/relationships/image" Target="../media/image9.jpg"/><Relationship Id="rId3" Type="http://schemas.openxmlformats.org/officeDocument/2006/relationships/slide" Target="slide14.xml"/><Relationship Id="rId7" Type="http://schemas.openxmlformats.org/officeDocument/2006/relationships/slide" Target="slide16.xml"/><Relationship Id="rId12" Type="http://schemas.openxmlformats.org/officeDocument/2006/relationships/image" Target="../media/image6.jpg"/><Relationship Id="rId17" Type="http://schemas.openxmlformats.org/officeDocument/2006/relationships/slide" Target="slide21.xml"/><Relationship Id="rId2" Type="http://schemas.openxmlformats.org/officeDocument/2006/relationships/notesSlide" Target="../notesSlides/notesSlide13.xml"/><Relationship Id="rId16" Type="http://schemas.openxmlformats.org/officeDocument/2006/relationships/image" Target="../media/image8.jpg"/><Relationship Id="rId20"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3.jpg"/><Relationship Id="rId11" Type="http://schemas.openxmlformats.org/officeDocument/2006/relationships/slide" Target="slide18.xml"/><Relationship Id="rId5" Type="http://schemas.openxmlformats.org/officeDocument/2006/relationships/slide" Target="slide15.xml"/><Relationship Id="rId15" Type="http://schemas.openxmlformats.org/officeDocument/2006/relationships/slide" Target="slide20.xml"/><Relationship Id="rId10" Type="http://schemas.openxmlformats.org/officeDocument/2006/relationships/image" Target="../media/image5.jpg"/><Relationship Id="rId19" Type="http://schemas.openxmlformats.org/officeDocument/2006/relationships/slide" Target="slide22.xml"/><Relationship Id="rId4" Type="http://schemas.openxmlformats.org/officeDocument/2006/relationships/image" Target="../media/image2.jpg"/><Relationship Id="rId9" Type="http://schemas.openxmlformats.org/officeDocument/2006/relationships/slide" Target="slide17.xml"/><Relationship Id="rId1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17.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1358900"/>
            <a:ext cx="10922000" cy="514350"/>
          </a:xfrm>
          <a:prstGeom prst="rect">
            <a:avLst/>
          </a:prstGeom>
          <a:noFill/>
        </p:spPr>
        <p:txBody>
          <a:bodyPr wrap="none" lIns="0" tIns="0" rIns="0" bIns="0" anchor="t">
            <a:noAutofit/>
          </a:bodyPr>
          <a:lstStyle/>
          <a:p>
            <a:pPr algn="l">
              <a:lnSpc>
                <a:spcPts val="3000"/>
              </a:lnSpc>
            </a:pPr>
            <a:r>
              <a:rPr sz="3000" b="0" spc="-120">
                <a:solidFill>
                  <a:srgbClr val="F23A40"/>
                </a:solidFill>
                <a:latin typeface="Schibsted Grotesk ExtraBold"/>
              </a:rPr>
              <a:t>Killer Apps</a:t>
            </a:r>
          </a:p>
        </p:txBody>
      </p:sp>
      <p:sp>
        <p:nvSpPr>
          <p:cNvPr id="3" name="TextBox 2"/>
          <p:cNvSpPr txBox="1"/>
          <p:nvPr/>
        </p:nvSpPr>
        <p:spPr>
          <a:xfrm>
            <a:off x="762000" y="1905000"/>
            <a:ext cx="10922000" cy="3251200"/>
          </a:xfrm>
          <a:prstGeom prst="rect">
            <a:avLst/>
          </a:prstGeom>
          <a:noFill/>
        </p:spPr>
        <p:txBody>
          <a:bodyPr wrap="none" lIns="0" tIns="0" rIns="0" bIns="0" anchor="t">
            <a:noAutofit/>
          </a:bodyPr>
          <a:lstStyle/>
          <a:p>
            <a:pPr algn="l">
              <a:lnSpc>
                <a:spcPts val="7600"/>
              </a:lnSpc>
            </a:pPr>
            <a:r>
              <a:rPr sz="8000" b="0" spc="-360">
                <a:solidFill>
                  <a:srgbClr val="FFFFFF"/>
                </a:solidFill>
                <a:latin typeface="Schibsted Grotesk ExtraBold"/>
              </a:rPr>
              <a:t>Make every</a:t>
            </a:r>
            <a:br/>
            <a:r>
              <a:rPr sz="8000" b="0" spc="-360">
                <a:solidFill>
                  <a:srgbClr val="FFFFFF"/>
                </a:solidFill>
                <a:latin typeface="Schibsted Grotesk ExtraBold"/>
              </a:rPr>
              <a:t>AI say no</a:t>
            </a:r>
            <a:br/>
            <a:r>
              <a:rPr sz="8000" b="0" spc="-360">
                <a:solidFill>
                  <a:srgbClr val="FFFFFF"/>
                </a:solidFill>
                <a:latin typeface="Schibsted Grotesk ExtraBold"/>
              </a:rPr>
              <a:t>to violence.</a:t>
            </a:r>
          </a:p>
        </p:txBody>
      </p:sp>
      <p:sp>
        <p:nvSpPr>
          <p:cNvPr id="4" name="TextBox 3"/>
          <p:cNvSpPr txBox="1"/>
          <p:nvPr/>
        </p:nvSpPr>
        <p:spPr>
          <a:xfrm>
            <a:off x="762000" y="5156200"/>
            <a:ext cx="9144000" cy="406400"/>
          </a:xfrm>
          <a:prstGeom prst="rect">
            <a:avLst/>
          </a:prstGeom>
          <a:noFill/>
        </p:spPr>
        <p:txBody>
          <a:bodyPr wrap="none" lIns="0" tIns="0" rIns="0" bIns="0" anchor="t">
            <a:noAutofit/>
          </a:bodyPr>
          <a:lstStyle/>
          <a:p>
            <a:pPr algn="l">
              <a:lnSpc>
                <a:spcPts val="2500"/>
              </a:lnSpc>
            </a:pPr>
            <a:r>
              <a:rPr sz="2000" b="0" spc="-10">
                <a:solidFill>
                  <a:srgbClr val="A6A6AD"/>
                </a:solidFill>
                <a:latin typeface="Schibsted Grotesk Medium"/>
              </a:rPr>
              <a:t>A creative plan for the public, policymakers and funders.</a:t>
            </a:r>
          </a:p>
        </p:txBody>
      </p:sp>
      <p:sp>
        <p:nvSpPr>
          <p:cNvPr id="5" name="TextBox 4"/>
          <p:cNvSpPr txBox="1"/>
          <p:nvPr/>
        </p:nvSpPr>
        <p:spPr>
          <a:xfrm>
            <a:off x="762000" y="5994400"/>
            <a:ext cx="5969000" cy="304800"/>
          </a:xfrm>
          <a:prstGeom prst="rect">
            <a:avLst/>
          </a:prstGeom>
          <a:noFill/>
        </p:spPr>
        <p:txBody>
          <a:bodyPr wrap="none" lIns="0" tIns="0" rIns="0" bIns="0" anchor="t">
            <a:noAutofit/>
          </a:bodyPr>
          <a:lstStyle/>
          <a:p>
            <a:pPr algn="l">
              <a:lnSpc>
                <a:spcPts val="1875"/>
              </a:lnSpc>
            </a:pPr>
            <a:r>
              <a:rPr sz="1500" b="1" spc="-22">
                <a:solidFill>
                  <a:srgbClr val="FFFFFF"/>
                </a:solidFill>
                <a:latin typeface="Schibsted Grotesk"/>
              </a:rPr>
              <a:t>Pol Klein</a:t>
            </a:r>
          </a:p>
        </p:txBody>
      </p:sp>
      <p:sp>
        <p:nvSpPr>
          <p:cNvPr id="6" name="TextBox 5"/>
          <p:cNvSpPr txBox="1"/>
          <p:nvPr/>
        </p:nvSpPr>
        <p:spPr>
          <a:xfrm>
            <a:off x="762000" y="6261100"/>
            <a:ext cx="7874000" cy="264160"/>
          </a:xfrm>
          <a:prstGeom prst="rect">
            <a:avLst/>
          </a:prstGeom>
          <a:noFill/>
        </p:spPr>
        <p:txBody>
          <a:bodyPr wrap="none" lIns="0" tIns="0" rIns="0" bIns="0" anchor="t">
            <a:noAutofit/>
          </a:bodyPr>
          <a:lstStyle/>
          <a:p>
            <a:pPr algn="l">
              <a:lnSpc>
                <a:spcPts val="1625"/>
              </a:lnSpc>
            </a:pPr>
            <a:r>
              <a:rPr sz="1300" b="1" spc="-20">
                <a:solidFill>
                  <a:srgbClr val="7C7C84"/>
                </a:solidFill>
                <a:latin typeface="Schibsted Grotesk"/>
              </a:rPr>
              <a:t>Creative Manager exercise, September 29,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1524000"/>
            <a:ext cx="952500" cy="548640"/>
          </a:xfrm>
          <a:prstGeom prst="rect">
            <a:avLst/>
          </a:prstGeom>
          <a:noFill/>
        </p:spPr>
        <p:txBody>
          <a:bodyPr wrap="none" lIns="0" tIns="0" rIns="0" bIns="0" anchor="t">
            <a:noAutofit/>
          </a:bodyPr>
          <a:lstStyle/>
          <a:p>
            <a:pPr algn="l">
              <a:lnSpc>
                <a:spcPts val="3200"/>
              </a:lnSpc>
            </a:pPr>
            <a:r>
              <a:rPr sz="3200" b="0" spc="-128">
                <a:solidFill>
                  <a:srgbClr val="F23A40"/>
                </a:solidFill>
                <a:latin typeface="Schibsted Grotesk ExtraBold"/>
              </a:rPr>
              <a:t>1</a:t>
            </a:r>
          </a:p>
        </p:txBody>
      </p:sp>
      <p:sp>
        <p:nvSpPr>
          <p:cNvPr id="3" name="TextBox 2"/>
          <p:cNvSpPr txBox="1"/>
          <p:nvPr/>
        </p:nvSpPr>
        <p:spPr>
          <a:xfrm>
            <a:off x="1587500" y="1460500"/>
            <a:ext cx="9779000" cy="822960"/>
          </a:xfrm>
          <a:prstGeom prst="rect">
            <a:avLst/>
          </a:prstGeom>
          <a:noFill/>
        </p:spPr>
        <p:txBody>
          <a:bodyPr wrap="none" lIns="0" tIns="0" rIns="0" bIns="0" anchor="t">
            <a:noAutofit/>
          </a:bodyPr>
          <a:lstStyle/>
          <a:p>
            <a:pPr algn="l">
              <a:lnSpc>
                <a:spcPts val="4800"/>
              </a:lnSpc>
            </a:pPr>
            <a:r>
              <a:rPr sz="4800" b="0" spc="-216">
                <a:solidFill>
                  <a:srgbClr val="FFFFFF"/>
                </a:solidFill>
                <a:latin typeface="Schibsted Grotesk ExtraBold"/>
              </a:rPr>
              <a:t>The problem</a:t>
            </a:r>
          </a:p>
        </p:txBody>
      </p:sp>
      <p:sp>
        <p:nvSpPr>
          <p:cNvPr id="4" name="TextBox 3"/>
          <p:cNvSpPr txBox="1"/>
          <p:nvPr/>
        </p:nvSpPr>
        <p:spPr>
          <a:xfrm>
            <a:off x="1587500" y="2159000"/>
            <a:ext cx="9779000" cy="356235"/>
          </a:xfrm>
          <a:prstGeom prst="rect">
            <a:avLst/>
          </a:prstGeom>
          <a:noFill/>
        </p:spPr>
        <p:txBody>
          <a:bodyPr wrap="none" lIns="0" tIns="0" rIns="0" bIns="0" anchor="t">
            <a:noAutofit/>
          </a:bodyPr>
          <a:lstStyle/>
          <a:p>
            <a:pPr algn="l">
              <a:lnSpc>
                <a:spcPts val="2210"/>
              </a:lnSpc>
            </a:pPr>
            <a:r>
              <a:rPr sz="1700" b="0" spc="-8">
                <a:solidFill>
                  <a:srgbClr val="A6A6AD"/>
                </a:solidFill>
                <a:latin typeface="Schibsted Grotesk Medium"/>
              </a:rPr>
              <a:t>What Killer Apps found, and who has to act.</a:t>
            </a:r>
          </a:p>
        </p:txBody>
      </p:sp>
      <p:sp>
        <p:nvSpPr>
          <p:cNvPr id="5" name="TextBox 4"/>
          <p:cNvSpPr txBox="1"/>
          <p:nvPr/>
        </p:nvSpPr>
        <p:spPr>
          <a:xfrm>
            <a:off x="762000" y="3111500"/>
            <a:ext cx="952500" cy="548640"/>
          </a:xfrm>
          <a:prstGeom prst="rect">
            <a:avLst/>
          </a:prstGeom>
          <a:noFill/>
        </p:spPr>
        <p:txBody>
          <a:bodyPr wrap="none" lIns="0" tIns="0" rIns="0" bIns="0" anchor="t">
            <a:noAutofit/>
          </a:bodyPr>
          <a:lstStyle/>
          <a:p>
            <a:pPr algn="l">
              <a:lnSpc>
                <a:spcPts val="3200"/>
              </a:lnSpc>
            </a:pPr>
            <a:r>
              <a:rPr sz="3200" b="0" spc="-128">
                <a:solidFill>
                  <a:srgbClr val="3A3A42"/>
                </a:solidFill>
                <a:latin typeface="Schibsted Grotesk ExtraBold"/>
              </a:rPr>
              <a:t>2</a:t>
            </a:r>
          </a:p>
        </p:txBody>
      </p:sp>
      <p:sp>
        <p:nvSpPr>
          <p:cNvPr id="6" name="TextBox 5"/>
          <p:cNvSpPr txBox="1"/>
          <p:nvPr/>
        </p:nvSpPr>
        <p:spPr>
          <a:xfrm>
            <a:off x="1587500" y="3048000"/>
            <a:ext cx="9779000" cy="822960"/>
          </a:xfrm>
          <a:prstGeom prst="rect">
            <a:avLst/>
          </a:prstGeom>
          <a:noFill/>
        </p:spPr>
        <p:txBody>
          <a:bodyPr wrap="none" lIns="0" tIns="0" rIns="0" bIns="0" anchor="t">
            <a:noAutofit/>
          </a:bodyPr>
          <a:lstStyle/>
          <a:p>
            <a:pPr algn="l">
              <a:lnSpc>
                <a:spcPts val="4800"/>
              </a:lnSpc>
            </a:pPr>
            <a:r>
              <a:rPr sz="4800" b="0" spc="-216">
                <a:solidFill>
                  <a:srgbClr val="3A3A42"/>
                </a:solidFill>
                <a:latin typeface="Schibsted Grotesk ExtraBold"/>
              </a:rPr>
              <a:t>The framework</a:t>
            </a:r>
          </a:p>
        </p:txBody>
      </p:sp>
      <p:sp>
        <p:nvSpPr>
          <p:cNvPr id="7" name="TextBox 6"/>
          <p:cNvSpPr txBox="1"/>
          <p:nvPr/>
        </p:nvSpPr>
        <p:spPr>
          <a:xfrm>
            <a:off x="1587500" y="3746500"/>
            <a:ext cx="9779000" cy="356235"/>
          </a:xfrm>
          <a:prstGeom prst="rect">
            <a:avLst/>
          </a:prstGeom>
          <a:noFill/>
        </p:spPr>
        <p:txBody>
          <a:bodyPr wrap="none" lIns="0" tIns="0" rIns="0" bIns="0" anchor="t">
            <a:noAutofit/>
          </a:bodyPr>
          <a:lstStyle/>
          <a:p>
            <a:pPr algn="l">
              <a:lnSpc>
                <a:spcPts val="2210"/>
              </a:lnSpc>
            </a:pPr>
            <a:r>
              <a:rPr sz="1700" b="0" spc="-8">
                <a:solidFill>
                  <a:srgbClr val="3A3A42"/>
                </a:solidFill>
                <a:latin typeface="Schibsted Grotesk Medium"/>
              </a:rPr>
              <a:t>Eight messages, written for each audience.</a:t>
            </a:r>
          </a:p>
        </p:txBody>
      </p:sp>
      <p:sp>
        <p:nvSpPr>
          <p:cNvPr id="8" name="TextBox 7"/>
          <p:cNvSpPr txBox="1"/>
          <p:nvPr/>
        </p:nvSpPr>
        <p:spPr>
          <a:xfrm>
            <a:off x="762000" y="4699000"/>
            <a:ext cx="952500" cy="548640"/>
          </a:xfrm>
          <a:prstGeom prst="rect">
            <a:avLst/>
          </a:prstGeom>
          <a:noFill/>
        </p:spPr>
        <p:txBody>
          <a:bodyPr wrap="none" lIns="0" tIns="0" rIns="0" bIns="0" anchor="t">
            <a:noAutofit/>
          </a:bodyPr>
          <a:lstStyle/>
          <a:p>
            <a:pPr algn="l">
              <a:lnSpc>
                <a:spcPts val="3200"/>
              </a:lnSpc>
            </a:pPr>
            <a:r>
              <a:rPr sz="3200" b="0" spc="-128">
                <a:solidFill>
                  <a:srgbClr val="3A3A42"/>
                </a:solidFill>
                <a:latin typeface="Schibsted Grotesk ExtraBold"/>
              </a:rPr>
              <a:t>3</a:t>
            </a:r>
          </a:p>
        </p:txBody>
      </p:sp>
      <p:sp>
        <p:nvSpPr>
          <p:cNvPr id="9" name="TextBox 8"/>
          <p:cNvSpPr txBox="1"/>
          <p:nvPr/>
        </p:nvSpPr>
        <p:spPr>
          <a:xfrm>
            <a:off x="1587500" y="4635500"/>
            <a:ext cx="9779000" cy="822960"/>
          </a:xfrm>
          <a:prstGeom prst="rect">
            <a:avLst/>
          </a:prstGeom>
          <a:noFill/>
        </p:spPr>
        <p:txBody>
          <a:bodyPr wrap="none" lIns="0" tIns="0" rIns="0" bIns="0" anchor="t">
            <a:noAutofit/>
          </a:bodyPr>
          <a:lstStyle/>
          <a:p>
            <a:pPr algn="l">
              <a:lnSpc>
                <a:spcPts val="4800"/>
              </a:lnSpc>
            </a:pPr>
            <a:r>
              <a:rPr sz="4800" b="0" spc="-216">
                <a:solidFill>
                  <a:srgbClr val="3A3A42"/>
                </a:solidFill>
                <a:latin typeface="Schibsted Grotesk ExtraBold"/>
              </a:rPr>
              <a:t>The campaign</a:t>
            </a:r>
          </a:p>
        </p:txBody>
      </p:sp>
      <p:sp>
        <p:nvSpPr>
          <p:cNvPr id="10" name="TextBox 9"/>
          <p:cNvSpPr txBox="1"/>
          <p:nvPr/>
        </p:nvSpPr>
        <p:spPr>
          <a:xfrm>
            <a:off x="1587500" y="5334000"/>
            <a:ext cx="9779000" cy="356235"/>
          </a:xfrm>
          <a:prstGeom prst="rect">
            <a:avLst/>
          </a:prstGeom>
          <a:noFill/>
        </p:spPr>
        <p:txBody>
          <a:bodyPr wrap="none" lIns="0" tIns="0" rIns="0" bIns="0" anchor="t">
            <a:noAutofit/>
          </a:bodyPr>
          <a:lstStyle/>
          <a:p>
            <a:pPr algn="l">
              <a:lnSpc>
                <a:spcPts val="2210"/>
              </a:lnSpc>
            </a:pPr>
            <a:r>
              <a:rPr sz="1700" b="0" spc="-8">
                <a:solidFill>
                  <a:srgbClr val="3A3A42"/>
                </a:solidFill>
                <a:latin typeface="Schibsted Grotesk Medium"/>
              </a:rPr>
              <a:t>Messaging, creative and channels for each audience, timed to the case.</a:t>
            </a:r>
          </a:p>
        </p:txBody>
      </p:sp>
      <p:sp>
        <p:nvSpPr>
          <p:cNvPr id="11" name="TextBox 10"/>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CCDH and Killer Apps</a:t>
            </a:r>
          </a:p>
        </p:txBody>
      </p:sp>
      <p:sp>
        <p:nvSpPr>
          <p:cNvPr id="3" name="TextBox 2"/>
          <p:cNvSpPr txBox="1"/>
          <p:nvPr/>
        </p:nvSpPr>
        <p:spPr>
          <a:xfrm>
            <a:off x="762000" y="1587500"/>
            <a:ext cx="43180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CCDH</a:t>
            </a:r>
          </a:p>
        </p:txBody>
      </p:sp>
      <p:sp>
        <p:nvSpPr>
          <p:cNvPr id="4" name="TextBox 3"/>
          <p:cNvSpPr txBox="1"/>
          <p:nvPr/>
        </p:nvSpPr>
        <p:spPr>
          <a:xfrm>
            <a:off x="762000" y="1905000"/>
            <a:ext cx="4318000" cy="1559052"/>
          </a:xfrm>
          <a:prstGeom prst="rect">
            <a:avLst/>
          </a:prstGeom>
          <a:noFill/>
        </p:spPr>
        <p:txBody>
          <a:bodyPr wrap="none" lIns="0" tIns="0" rIns="0" bIns="0" anchor="t">
            <a:noAutofit/>
          </a:bodyPr>
          <a:lstStyle/>
          <a:p>
            <a:pPr algn="l">
              <a:lnSpc>
                <a:spcPts val="3672"/>
              </a:lnSpc>
            </a:pPr>
            <a:r>
              <a:rPr sz="3600" b="0" spc="-144">
                <a:solidFill>
                  <a:srgbClr val="0E0E12"/>
                </a:solidFill>
                <a:latin typeface="Schibsted Grotesk ExtraBold"/>
              </a:rPr>
              <a:t>“Our mission is to</a:t>
            </a:r>
            <a:br/>
            <a:r>
              <a:rPr sz="3600" b="0" spc="-144">
                <a:solidFill>
                  <a:srgbClr val="0E0E12"/>
                </a:solidFill>
                <a:latin typeface="Schibsted Grotesk ExtraBold"/>
              </a:rPr>
              <a:t>make the</a:t>
            </a:r>
            <a:br/>
            <a:r>
              <a:rPr sz="3600" b="0" spc="-144">
                <a:solidFill>
                  <a:srgbClr val="0E0E12"/>
                </a:solidFill>
                <a:latin typeface="Schibsted Grotesk ExtraBold"/>
              </a:rPr>
              <a:t>internet safer.”</a:t>
            </a:r>
          </a:p>
        </p:txBody>
      </p:sp>
      <p:sp>
        <p:nvSpPr>
          <p:cNvPr id="5" name="TextBox 4"/>
          <p:cNvSpPr txBox="1"/>
          <p:nvPr/>
        </p:nvSpPr>
        <p:spPr>
          <a:xfrm>
            <a:off x="762000" y="3596132"/>
            <a:ext cx="4699000" cy="636905"/>
          </a:xfrm>
          <a:prstGeom prst="rect">
            <a:avLst/>
          </a:prstGeom>
          <a:noFill/>
        </p:spPr>
        <p:txBody>
          <a:bodyPr wrap="none" lIns="0" tIns="0" rIns="0" bIns="0" anchor="t">
            <a:noAutofit/>
          </a:bodyPr>
          <a:lstStyle/>
          <a:p>
            <a:pPr algn="l">
              <a:lnSpc>
                <a:spcPts val="2210"/>
              </a:lnSpc>
            </a:pPr>
            <a:r>
              <a:rPr sz="1700" b="0" spc="-8">
                <a:solidFill>
                  <a:srgbClr val="5C5C64"/>
                </a:solidFill>
                <a:latin typeface="Schibsted Grotesk Medium"/>
              </a:rPr>
              <a:t>Research exposes the harm.</a:t>
            </a:r>
            <a:br/>
            <a:r>
              <a:rPr sz="1700" b="0" spc="-8">
                <a:solidFill>
                  <a:srgbClr val="5C5C64"/>
                </a:solidFill>
                <a:latin typeface="Schibsted Grotesk Medium"/>
              </a:rPr>
              <a:t>Campaigns and policy push for the fix.</a:t>
            </a:r>
          </a:p>
        </p:txBody>
      </p:sp>
      <p:sp>
        <p:nvSpPr>
          <p:cNvPr id="6" name="TextBox 5"/>
          <p:cNvSpPr txBox="1"/>
          <p:nvPr/>
        </p:nvSpPr>
        <p:spPr>
          <a:xfrm>
            <a:off x="5461000" y="1587500"/>
            <a:ext cx="62230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Killer Apps</a:t>
            </a:r>
          </a:p>
        </p:txBody>
      </p:sp>
      <p:sp>
        <p:nvSpPr>
          <p:cNvPr id="7" name="TextBox 6"/>
          <p:cNvSpPr txBox="1"/>
          <p:nvPr/>
        </p:nvSpPr>
        <p:spPr>
          <a:xfrm>
            <a:off x="5461000" y="1854200"/>
            <a:ext cx="6223000" cy="1898650"/>
          </a:xfrm>
          <a:prstGeom prst="rect">
            <a:avLst/>
          </a:prstGeom>
          <a:noFill/>
        </p:spPr>
        <p:txBody>
          <a:bodyPr wrap="none" lIns="0" tIns="0" rIns="0" bIns="0" anchor="t">
            <a:noAutofit/>
          </a:bodyPr>
          <a:lstStyle/>
          <a:p>
            <a:pPr algn="l">
              <a:lnSpc>
                <a:spcPts val="10925"/>
              </a:lnSpc>
            </a:pPr>
            <a:r>
              <a:rPr sz="11500" b="0" spc="-518">
                <a:solidFill>
                  <a:srgbClr val="F23A40"/>
                </a:solidFill>
                <a:latin typeface="Schibsted Grotesk ExtraBold"/>
              </a:rPr>
              <a:t>9 in 10</a:t>
            </a:r>
          </a:p>
        </p:txBody>
      </p:sp>
      <p:sp>
        <p:nvSpPr>
          <p:cNvPr id="8" name="TextBox 7"/>
          <p:cNvSpPr txBox="1"/>
          <p:nvPr/>
        </p:nvSpPr>
        <p:spPr>
          <a:xfrm>
            <a:off x="5461000" y="3330575"/>
            <a:ext cx="6223000" cy="796925"/>
          </a:xfrm>
          <a:prstGeom prst="rect">
            <a:avLst/>
          </a:prstGeom>
          <a:noFill/>
        </p:spPr>
        <p:txBody>
          <a:bodyPr wrap="none" lIns="0" tIns="0" rIns="0" bIns="0" anchor="t">
            <a:noAutofit/>
          </a:bodyPr>
          <a:lstStyle/>
          <a:p>
            <a:pPr algn="l">
              <a:lnSpc>
                <a:spcPts val="2700"/>
              </a:lnSpc>
            </a:pPr>
            <a:r>
              <a:rPr sz="2500" b="0" spc="-100">
                <a:solidFill>
                  <a:srgbClr val="0E0E12"/>
                </a:solidFill>
                <a:latin typeface="Schibsted Grotesk ExtraBold"/>
              </a:rPr>
              <a:t>AI apps failed to reliably discourage</a:t>
            </a:r>
            <a:br/>
            <a:r>
              <a:rPr sz="2500" b="0" spc="-100">
                <a:solidFill>
                  <a:srgbClr val="0E0E12"/>
                </a:solidFill>
                <a:latin typeface="Schibsted Grotesk ExtraBold"/>
              </a:rPr>
              <a:t>a would-be attacker.</a:t>
            </a:r>
          </a:p>
        </p:txBody>
      </p:sp>
      <p:sp>
        <p:nvSpPr>
          <p:cNvPr id="9" name="TextBox 8"/>
          <p:cNvSpPr txBox="1"/>
          <p:nvPr/>
        </p:nvSpPr>
        <p:spPr>
          <a:xfrm>
            <a:off x="5461000" y="4410075"/>
            <a:ext cx="6223000" cy="345059"/>
          </a:xfrm>
          <a:prstGeom prst="rect">
            <a:avLst/>
          </a:prstGeom>
          <a:noFill/>
        </p:spPr>
        <p:txBody>
          <a:bodyPr wrap="none" lIns="0" tIns="0" rIns="0" bIns="0" anchor="t">
            <a:noAutofit/>
          </a:bodyPr>
          <a:lstStyle/>
          <a:p>
            <a:pPr algn="l">
              <a:lnSpc>
                <a:spcPts val="2052"/>
              </a:lnSpc>
            </a:pPr>
            <a:r>
              <a:rPr sz="1900" b="0" spc="-76">
                <a:solidFill>
                  <a:srgbClr val="0E0E12"/>
                </a:solidFill>
                <a:latin typeface="Schibsted Grotesk ExtraBold"/>
              </a:rPr>
              <a:t>It’s already real.</a:t>
            </a:r>
          </a:p>
        </p:txBody>
      </p:sp>
      <p:sp>
        <p:nvSpPr>
          <p:cNvPr id="10" name="TextBox 9"/>
          <p:cNvSpPr txBox="1"/>
          <p:nvPr/>
        </p:nvSpPr>
        <p:spPr>
          <a:xfrm>
            <a:off x="5461000" y="4708779"/>
            <a:ext cx="6223000" cy="339344"/>
          </a:xfrm>
          <a:prstGeom prst="rect">
            <a:avLst/>
          </a:prstGeom>
          <a:noFill/>
        </p:spPr>
        <p:txBody>
          <a:bodyPr wrap="none" lIns="0" tIns="0" rIns="0" bIns="0" anchor="t">
            <a:noAutofit/>
          </a:bodyPr>
          <a:lstStyle/>
          <a:p>
            <a:pPr algn="l">
              <a:lnSpc>
                <a:spcPts val="2112"/>
              </a:lnSpc>
            </a:pPr>
            <a:r>
              <a:rPr sz="1600" b="0">
                <a:solidFill>
                  <a:srgbClr val="5C5C64"/>
                </a:solidFill>
                <a:latin typeface="Schibsted Grotesk"/>
              </a:rPr>
              <a:t>Las Vegas and Tumbler Ridge.</a:t>
            </a:r>
          </a:p>
        </p:txBody>
      </p:sp>
      <p:sp>
        <p:nvSpPr>
          <p:cNvPr id="11" name="Rectangle 10"/>
          <p:cNvSpPr/>
          <p:nvPr/>
        </p:nvSpPr>
        <p:spPr>
          <a:xfrm>
            <a:off x="5461000" y="5078603"/>
            <a:ext cx="5969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461000" y="5192903"/>
            <a:ext cx="6223000" cy="345059"/>
          </a:xfrm>
          <a:prstGeom prst="rect">
            <a:avLst/>
          </a:prstGeom>
          <a:noFill/>
        </p:spPr>
        <p:txBody>
          <a:bodyPr wrap="none" lIns="0" tIns="0" rIns="0" bIns="0" anchor="t">
            <a:noAutofit/>
          </a:bodyPr>
          <a:lstStyle/>
          <a:p>
            <a:pPr algn="l">
              <a:lnSpc>
                <a:spcPts val="2052"/>
              </a:lnSpc>
            </a:pPr>
            <a:r>
              <a:rPr sz="1900" b="0" spc="-76">
                <a:solidFill>
                  <a:srgbClr val="0E0E12"/>
                </a:solidFill>
                <a:latin typeface="Schibsted Grotesk ExtraBold"/>
              </a:rPr>
              <a:t>It can be fixed.</a:t>
            </a:r>
          </a:p>
        </p:txBody>
      </p:sp>
      <p:sp>
        <p:nvSpPr>
          <p:cNvPr id="13" name="TextBox 12"/>
          <p:cNvSpPr txBox="1"/>
          <p:nvPr/>
        </p:nvSpPr>
        <p:spPr>
          <a:xfrm>
            <a:off x="5461000" y="5491607"/>
            <a:ext cx="6223000" cy="339344"/>
          </a:xfrm>
          <a:prstGeom prst="rect">
            <a:avLst/>
          </a:prstGeom>
          <a:noFill/>
        </p:spPr>
        <p:txBody>
          <a:bodyPr wrap="none" lIns="0" tIns="0" rIns="0" bIns="0" anchor="t">
            <a:noAutofit/>
          </a:bodyPr>
          <a:lstStyle/>
          <a:p>
            <a:pPr algn="l">
              <a:lnSpc>
                <a:spcPts val="2112"/>
              </a:lnSpc>
            </a:pPr>
            <a:r>
              <a:rPr sz="1600" b="0">
                <a:solidFill>
                  <a:srgbClr val="5C5C64"/>
                </a:solidFill>
                <a:latin typeface="Schibsted Grotesk"/>
              </a:rPr>
              <a:t>“A crisis of will, not capacity.”</a:t>
            </a:r>
          </a:p>
        </p:txBody>
      </p:sp>
      <p:sp>
        <p:nvSpPr>
          <p:cNvPr id="14" name="TextBox 13"/>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The idea</a:t>
            </a:r>
          </a:p>
        </p:txBody>
      </p:sp>
      <p:sp>
        <p:nvSpPr>
          <p:cNvPr id="3" name="TextBox 2"/>
          <p:cNvSpPr txBox="1"/>
          <p:nvPr/>
        </p:nvSpPr>
        <p:spPr>
          <a:xfrm>
            <a:off x="762000" y="1905000"/>
            <a:ext cx="10922000" cy="1285875"/>
          </a:xfrm>
          <a:prstGeom prst="rect">
            <a:avLst/>
          </a:prstGeom>
          <a:noFill/>
        </p:spPr>
        <p:txBody>
          <a:bodyPr wrap="none" lIns="0" tIns="0" rIns="0" bIns="0" anchor="t">
            <a:noAutofit/>
          </a:bodyPr>
          <a:lstStyle/>
          <a:p>
            <a:pPr algn="l">
              <a:lnSpc>
                <a:spcPts val="7500"/>
              </a:lnSpc>
            </a:pPr>
            <a:r>
              <a:rPr sz="7500" b="0" spc="-338">
                <a:solidFill>
                  <a:srgbClr val="FFFFFF"/>
                </a:solidFill>
                <a:latin typeface="Schibsted Grotesk ExtraBold"/>
              </a:rPr>
              <a:t>The user is a test.</a:t>
            </a:r>
          </a:p>
        </p:txBody>
      </p:sp>
      <p:sp>
        <p:nvSpPr>
          <p:cNvPr id="4" name="TextBox 3"/>
          <p:cNvSpPr txBox="1"/>
          <p:nvPr/>
        </p:nvSpPr>
        <p:spPr>
          <a:xfrm>
            <a:off x="762000" y="2857500"/>
            <a:ext cx="10922000" cy="1285875"/>
          </a:xfrm>
          <a:prstGeom prst="rect">
            <a:avLst/>
          </a:prstGeom>
          <a:noFill/>
        </p:spPr>
        <p:txBody>
          <a:bodyPr wrap="none" lIns="0" tIns="0" rIns="0" bIns="0" anchor="t">
            <a:noAutofit/>
          </a:bodyPr>
          <a:lstStyle/>
          <a:p>
            <a:pPr algn="l">
              <a:lnSpc>
                <a:spcPts val="7500"/>
              </a:lnSpc>
            </a:pPr>
            <a:r>
              <a:rPr sz="7500" b="0" spc="-338">
                <a:solidFill>
                  <a:srgbClr val="F23A40"/>
                </a:solidFill>
                <a:latin typeface="Schibsted Grotesk ExtraBold"/>
              </a:rPr>
              <a:t>The answers are real.</a:t>
            </a:r>
          </a:p>
        </p:txBody>
      </p:sp>
      <p:sp>
        <p:nvSpPr>
          <p:cNvPr id="5" name="TextBox 4"/>
          <p:cNvSpPr txBox="1"/>
          <p:nvPr/>
        </p:nvSpPr>
        <p:spPr>
          <a:xfrm>
            <a:off x="762000" y="4216400"/>
            <a:ext cx="9144000" cy="711835"/>
          </a:xfrm>
          <a:prstGeom prst="rect">
            <a:avLst/>
          </a:prstGeom>
          <a:noFill/>
        </p:spPr>
        <p:txBody>
          <a:bodyPr wrap="none" lIns="0" tIns="0" rIns="0" bIns="0" anchor="t">
            <a:noAutofit/>
          </a:bodyPr>
          <a:lstStyle/>
          <a:p>
            <a:pPr algn="l">
              <a:lnSpc>
                <a:spcPts val="2470"/>
              </a:lnSpc>
            </a:pPr>
            <a:r>
              <a:rPr sz="1900" b="0" spc="-10">
                <a:solidFill>
                  <a:srgbClr val="A6A6AD"/>
                </a:solidFill>
                <a:latin typeface="Schibsted Grotesk Medium"/>
              </a:rPr>
              <a:t>Every question in the tests came from a test account.</a:t>
            </a:r>
            <a:br/>
            <a:r>
              <a:rPr sz="1900" b="0" spc="-10">
                <a:solidFill>
                  <a:srgbClr val="A6A6AD"/>
                </a:solidFill>
                <a:latin typeface="Schibsted Grotesk Medium"/>
              </a:rPr>
              <a:t>Every answer came from a real AI.</a:t>
            </a:r>
          </a:p>
        </p:txBody>
      </p:sp>
      <p:sp>
        <p:nvSpPr>
          <p:cNvPr id="6" name="TextBox 5"/>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audiences</a:t>
            </a:r>
          </a:p>
        </p:txBody>
      </p:sp>
      <p:sp>
        <p:nvSpPr>
          <p:cNvPr id="3" name="TextBox 2"/>
          <p:cNvSpPr txBox="1"/>
          <p:nvPr/>
        </p:nvSpPr>
        <p:spPr>
          <a:xfrm>
            <a:off x="762000" y="952500"/>
            <a:ext cx="10922000" cy="626364"/>
          </a:xfrm>
          <a:prstGeom prst="rect">
            <a:avLst/>
          </a:prstGeom>
          <a:noFill/>
        </p:spPr>
        <p:txBody>
          <a:bodyPr wrap="none" lIns="0" tIns="0" rIns="0" bIns="0" anchor="t">
            <a:noAutofit/>
          </a:bodyPr>
          <a:lstStyle/>
          <a:p>
            <a:pPr algn="l">
              <a:lnSpc>
                <a:spcPts val="3672"/>
              </a:lnSpc>
            </a:pPr>
            <a:r>
              <a:rPr sz="3600" b="0" spc="-144">
                <a:solidFill>
                  <a:srgbClr val="0E0E12"/>
                </a:solidFill>
                <a:latin typeface="Schibsted Grotesk ExtraBold"/>
              </a:rPr>
              <a:t>Each audience is moved by a different issue.</a:t>
            </a:r>
          </a:p>
        </p:txBody>
      </p:sp>
      <p:sp>
        <p:nvSpPr>
          <p:cNvPr id="4" name="TextBox 3"/>
          <p:cNvSpPr txBox="1"/>
          <p:nvPr/>
        </p:nvSpPr>
        <p:spPr>
          <a:xfrm>
            <a:off x="2540000" y="1905000"/>
            <a:ext cx="3031067" cy="320040"/>
          </a:xfrm>
          <a:prstGeom prst="rect">
            <a:avLst/>
          </a:prstGeom>
          <a:noFill/>
        </p:spPr>
        <p:txBody>
          <a:bodyPr wrap="none" lIns="0" tIns="0" rIns="0" bIns="0" anchor="t">
            <a:noAutofit/>
          </a:bodyPr>
          <a:lstStyle/>
          <a:p>
            <a:pPr algn="l">
              <a:lnSpc>
                <a:spcPts val="1890"/>
              </a:lnSpc>
            </a:pPr>
            <a:r>
              <a:rPr sz="1800" b="0" spc="-72">
                <a:solidFill>
                  <a:srgbClr val="0E0E12"/>
                </a:solidFill>
                <a:latin typeface="Schibsted Grotesk ExtraBold"/>
              </a:rPr>
              <a:t>Public</a:t>
            </a:r>
            <a:r>
              <a:rPr sz="1800" b="0" spc="-72">
                <a:solidFill>
                  <a:srgbClr val="8C8B94"/>
                </a:solidFill>
                <a:latin typeface="Schibsted Grotesk ExtraBold"/>
              </a:rPr>
              <a:t> (parents)</a:t>
            </a:r>
          </a:p>
        </p:txBody>
      </p:sp>
      <p:sp>
        <p:nvSpPr>
          <p:cNvPr id="5" name="TextBox 4"/>
          <p:cNvSpPr txBox="1"/>
          <p:nvPr/>
        </p:nvSpPr>
        <p:spPr>
          <a:xfrm>
            <a:off x="2540000" y="2183130"/>
            <a:ext cx="3031067" cy="276225"/>
          </a:xfrm>
          <a:prstGeom prst="rect">
            <a:avLst/>
          </a:prstGeom>
          <a:noFill/>
        </p:spPr>
        <p:txBody>
          <a:bodyPr wrap="none" lIns="0" tIns="0" rIns="0" bIns="0" anchor="t">
            <a:noAutofit/>
          </a:bodyPr>
          <a:lstStyle/>
          <a:p>
            <a:pPr algn="l">
              <a:lnSpc>
                <a:spcPts val="1650"/>
              </a:lnSpc>
            </a:pPr>
            <a:r>
              <a:rPr sz="1500" b="1" spc="-22">
                <a:solidFill>
                  <a:srgbClr val="F23A40"/>
                </a:solidFill>
                <a:latin typeface="Schibsted Grotesk"/>
              </a:rPr>
              <a:t>School attacks</a:t>
            </a:r>
          </a:p>
        </p:txBody>
      </p:sp>
      <p:sp>
        <p:nvSpPr>
          <p:cNvPr id="6" name="TextBox 5"/>
          <p:cNvSpPr txBox="1"/>
          <p:nvPr/>
        </p:nvSpPr>
        <p:spPr>
          <a:xfrm>
            <a:off x="5596467" y="1905000"/>
            <a:ext cx="3031067" cy="320040"/>
          </a:xfrm>
          <a:prstGeom prst="rect">
            <a:avLst/>
          </a:prstGeom>
          <a:noFill/>
        </p:spPr>
        <p:txBody>
          <a:bodyPr wrap="none" lIns="0" tIns="0" rIns="0" bIns="0" anchor="t">
            <a:noAutofit/>
          </a:bodyPr>
          <a:lstStyle/>
          <a:p>
            <a:pPr algn="l">
              <a:lnSpc>
                <a:spcPts val="1890"/>
              </a:lnSpc>
            </a:pPr>
            <a:r>
              <a:rPr sz="1800" b="0" spc="-72">
                <a:solidFill>
                  <a:srgbClr val="C9C9CF"/>
                </a:solidFill>
                <a:latin typeface="Schibsted Grotesk ExtraBold"/>
              </a:rPr>
              <a:t>Policymakers</a:t>
            </a:r>
          </a:p>
        </p:txBody>
      </p:sp>
      <p:sp>
        <p:nvSpPr>
          <p:cNvPr id="7" name="TextBox 6"/>
          <p:cNvSpPr txBox="1"/>
          <p:nvPr/>
        </p:nvSpPr>
        <p:spPr>
          <a:xfrm>
            <a:off x="5596467" y="1905000"/>
            <a:ext cx="3031067" cy="320040"/>
          </a:xfrm>
          <a:prstGeom prst="rect">
            <a:avLst/>
          </a:prstGeom>
          <a:noFill/>
        </p:spPr>
        <p:txBody>
          <a:bodyPr wrap="none" lIns="0" tIns="0" rIns="0" bIns="0" anchor="t">
            <a:noAutofit/>
          </a:bodyPr>
          <a:lstStyle/>
          <a:p>
            <a:pPr algn="l">
              <a:lnSpc>
                <a:spcPts val="1890"/>
              </a:lnSpc>
            </a:pPr>
            <a:r>
              <a:rPr sz="1800" b="0" spc="-72">
                <a:solidFill>
                  <a:srgbClr val="0E0E12"/>
                </a:solidFill>
                <a:latin typeface="Schibsted Grotesk ExtraBold"/>
              </a:rPr>
              <a:t>Policymakers</a:t>
            </a:r>
          </a:p>
        </p:txBody>
      </p:sp>
      <p:sp>
        <p:nvSpPr>
          <p:cNvPr id="8" name="TextBox 7"/>
          <p:cNvSpPr txBox="1"/>
          <p:nvPr/>
        </p:nvSpPr>
        <p:spPr>
          <a:xfrm>
            <a:off x="5596467" y="2183130"/>
            <a:ext cx="3031067" cy="276225"/>
          </a:xfrm>
          <a:prstGeom prst="rect">
            <a:avLst/>
          </a:prstGeom>
          <a:noFill/>
        </p:spPr>
        <p:txBody>
          <a:bodyPr wrap="none" lIns="0" tIns="0" rIns="0" bIns="0" anchor="t">
            <a:noAutofit/>
          </a:bodyPr>
          <a:lstStyle/>
          <a:p>
            <a:pPr algn="l">
              <a:lnSpc>
                <a:spcPts val="1650"/>
              </a:lnSpc>
            </a:pPr>
            <a:r>
              <a:rPr sz="1500" b="1" spc="-22">
                <a:solidFill>
                  <a:srgbClr val="C9C9CF"/>
                </a:solidFill>
                <a:latin typeface="Schibsted Grotesk"/>
              </a:rPr>
              <a:t>Political violence</a:t>
            </a:r>
          </a:p>
        </p:txBody>
      </p:sp>
      <p:sp>
        <p:nvSpPr>
          <p:cNvPr id="9" name="TextBox 8"/>
          <p:cNvSpPr txBox="1"/>
          <p:nvPr/>
        </p:nvSpPr>
        <p:spPr>
          <a:xfrm>
            <a:off x="5596467" y="2183130"/>
            <a:ext cx="3031067" cy="276225"/>
          </a:xfrm>
          <a:prstGeom prst="rect">
            <a:avLst/>
          </a:prstGeom>
          <a:noFill/>
        </p:spPr>
        <p:txBody>
          <a:bodyPr wrap="none" lIns="0" tIns="0" rIns="0" bIns="0" anchor="t">
            <a:noAutofit/>
          </a:bodyPr>
          <a:lstStyle/>
          <a:p>
            <a:pPr algn="l">
              <a:lnSpc>
                <a:spcPts val="1650"/>
              </a:lnSpc>
            </a:pPr>
            <a:r>
              <a:rPr sz="1500" b="1" spc="-22">
                <a:solidFill>
                  <a:srgbClr val="F23A40"/>
                </a:solidFill>
                <a:latin typeface="Schibsted Grotesk"/>
              </a:rPr>
              <a:t>Political violence</a:t>
            </a:r>
          </a:p>
        </p:txBody>
      </p:sp>
      <p:sp>
        <p:nvSpPr>
          <p:cNvPr id="10" name="TextBox 9"/>
          <p:cNvSpPr txBox="1"/>
          <p:nvPr/>
        </p:nvSpPr>
        <p:spPr>
          <a:xfrm>
            <a:off x="8652933" y="1905000"/>
            <a:ext cx="3031067" cy="320040"/>
          </a:xfrm>
          <a:prstGeom prst="rect">
            <a:avLst/>
          </a:prstGeom>
          <a:noFill/>
        </p:spPr>
        <p:txBody>
          <a:bodyPr wrap="none" lIns="0" tIns="0" rIns="0" bIns="0" anchor="t">
            <a:noAutofit/>
          </a:bodyPr>
          <a:lstStyle/>
          <a:p>
            <a:pPr algn="l">
              <a:lnSpc>
                <a:spcPts val="1890"/>
              </a:lnSpc>
            </a:pPr>
            <a:r>
              <a:rPr sz="1800" b="0" spc="-72">
                <a:solidFill>
                  <a:srgbClr val="C9C9CF"/>
                </a:solidFill>
                <a:latin typeface="Schibsted Grotesk ExtraBold"/>
              </a:rPr>
              <a:t>Funders</a:t>
            </a:r>
          </a:p>
        </p:txBody>
      </p:sp>
      <p:sp>
        <p:nvSpPr>
          <p:cNvPr id="11" name="TextBox 10"/>
          <p:cNvSpPr txBox="1"/>
          <p:nvPr/>
        </p:nvSpPr>
        <p:spPr>
          <a:xfrm>
            <a:off x="8652933" y="1905000"/>
            <a:ext cx="3031067" cy="320040"/>
          </a:xfrm>
          <a:prstGeom prst="rect">
            <a:avLst/>
          </a:prstGeom>
          <a:noFill/>
        </p:spPr>
        <p:txBody>
          <a:bodyPr wrap="none" lIns="0" tIns="0" rIns="0" bIns="0" anchor="t">
            <a:noAutofit/>
          </a:bodyPr>
          <a:lstStyle/>
          <a:p>
            <a:pPr algn="l">
              <a:lnSpc>
                <a:spcPts val="1890"/>
              </a:lnSpc>
            </a:pPr>
            <a:r>
              <a:rPr sz="1800" b="0" spc="-72">
                <a:solidFill>
                  <a:srgbClr val="0E0E12"/>
                </a:solidFill>
                <a:latin typeface="Schibsted Grotesk ExtraBold"/>
              </a:rPr>
              <a:t>Funders</a:t>
            </a:r>
          </a:p>
        </p:txBody>
      </p:sp>
      <p:sp>
        <p:nvSpPr>
          <p:cNvPr id="12" name="TextBox 11"/>
          <p:cNvSpPr txBox="1"/>
          <p:nvPr/>
        </p:nvSpPr>
        <p:spPr>
          <a:xfrm>
            <a:off x="8652933" y="2183130"/>
            <a:ext cx="3031067" cy="276225"/>
          </a:xfrm>
          <a:prstGeom prst="rect">
            <a:avLst/>
          </a:prstGeom>
          <a:noFill/>
        </p:spPr>
        <p:txBody>
          <a:bodyPr wrap="none" lIns="0" tIns="0" rIns="0" bIns="0" anchor="t">
            <a:noAutofit/>
          </a:bodyPr>
          <a:lstStyle/>
          <a:p>
            <a:pPr algn="l">
              <a:lnSpc>
                <a:spcPts val="1650"/>
              </a:lnSpc>
            </a:pPr>
            <a:r>
              <a:rPr sz="1500" b="1" spc="-22">
                <a:solidFill>
                  <a:srgbClr val="C9C9CF"/>
                </a:solidFill>
                <a:latin typeface="Schibsted Grotesk"/>
              </a:rPr>
              <a:t>Unchecked AI</a:t>
            </a:r>
          </a:p>
        </p:txBody>
      </p:sp>
      <p:sp>
        <p:nvSpPr>
          <p:cNvPr id="13" name="TextBox 12"/>
          <p:cNvSpPr txBox="1"/>
          <p:nvPr/>
        </p:nvSpPr>
        <p:spPr>
          <a:xfrm>
            <a:off x="8652933" y="2183130"/>
            <a:ext cx="3031067" cy="276225"/>
          </a:xfrm>
          <a:prstGeom prst="rect">
            <a:avLst/>
          </a:prstGeom>
          <a:noFill/>
        </p:spPr>
        <p:txBody>
          <a:bodyPr wrap="none" lIns="0" tIns="0" rIns="0" bIns="0" anchor="t">
            <a:noAutofit/>
          </a:bodyPr>
          <a:lstStyle/>
          <a:p>
            <a:pPr algn="l">
              <a:lnSpc>
                <a:spcPts val="1650"/>
              </a:lnSpc>
            </a:pPr>
            <a:r>
              <a:rPr sz="1500" b="1" spc="-22">
                <a:solidFill>
                  <a:srgbClr val="F23A40"/>
                </a:solidFill>
                <a:latin typeface="Schibsted Grotesk"/>
              </a:rPr>
              <a:t>Unchecked AI</a:t>
            </a:r>
          </a:p>
        </p:txBody>
      </p:sp>
      <p:sp>
        <p:nvSpPr>
          <p:cNvPr id="14" name="Rectangle 13"/>
          <p:cNvSpPr/>
          <p:nvPr/>
        </p:nvSpPr>
        <p:spPr>
          <a:xfrm>
            <a:off x="762000" y="2538730"/>
            <a:ext cx="10668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62000" y="2833878"/>
            <a:ext cx="18415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Where they start</a:t>
            </a:r>
          </a:p>
        </p:txBody>
      </p:sp>
      <p:sp>
        <p:nvSpPr>
          <p:cNvPr id="16" name="TextBox 15"/>
          <p:cNvSpPr txBox="1"/>
          <p:nvPr/>
        </p:nvSpPr>
        <p:spPr>
          <a:xfrm>
            <a:off x="2540000" y="2729230"/>
            <a:ext cx="3031067" cy="1025525"/>
          </a:xfrm>
          <a:prstGeom prst="rect">
            <a:avLst/>
          </a:prstGeom>
          <a:noFill/>
        </p:spPr>
        <p:txBody>
          <a:bodyPr wrap="none" lIns="0" tIns="0" rIns="0" bIns="0" anchor="t">
            <a:noAutofit/>
          </a:bodyPr>
          <a:lstStyle/>
          <a:p>
            <a:pPr algn="l">
              <a:lnSpc>
                <a:spcPts val="2470"/>
              </a:lnSpc>
            </a:pPr>
            <a:r>
              <a:rPr sz="1900" b="0" spc="-10">
                <a:solidFill>
                  <a:srgbClr val="0E0E12"/>
                </a:solidFill>
                <a:latin typeface="Schibsted Grotesk Medium"/>
              </a:rPr>
              <a:t>Need to be alerted to</a:t>
            </a:r>
            <a:br/>
            <a:r>
              <a:rPr sz="1900" b="0" spc="-10">
                <a:solidFill>
                  <a:srgbClr val="0E0E12"/>
                </a:solidFill>
                <a:latin typeface="Schibsted Grotesk Medium"/>
              </a:rPr>
              <a:t>how serious this is, and</a:t>
            </a:r>
            <a:br/>
            <a:r>
              <a:rPr sz="1900" b="0" spc="-10">
                <a:solidFill>
                  <a:srgbClr val="0E0E12"/>
                </a:solidFill>
                <a:latin typeface="Schibsted Grotesk Medium"/>
              </a:rPr>
              <a:t>why now.</a:t>
            </a:r>
          </a:p>
        </p:txBody>
      </p:sp>
      <p:sp>
        <p:nvSpPr>
          <p:cNvPr id="17" name="TextBox 16"/>
          <p:cNvSpPr txBox="1"/>
          <p:nvPr/>
        </p:nvSpPr>
        <p:spPr>
          <a:xfrm>
            <a:off x="5596467" y="2729230"/>
            <a:ext cx="3031067" cy="711835"/>
          </a:xfrm>
          <a:prstGeom prst="rect">
            <a:avLst/>
          </a:prstGeom>
          <a:noFill/>
        </p:spPr>
        <p:txBody>
          <a:bodyPr wrap="none" lIns="0" tIns="0" rIns="0" bIns="0" anchor="t">
            <a:noAutofit/>
          </a:bodyPr>
          <a:lstStyle/>
          <a:p>
            <a:pPr algn="l">
              <a:lnSpc>
                <a:spcPts val="2470"/>
              </a:lnSpc>
            </a:pPr>
            <a:r>
              <a:rPr sz="1900" b="0" spc="-10">
                <a:solidFill>
                  <a:srgbClr val="C9C9CF"/>
                </a:solidFill>
                <a:latin typeface="Schibsted Grotesk Medium"/>
              </a:rPr>
              <a:t>Hear about AI risk</a:t>
            </a:r>
            <a:br/>
            <a:r>
              <a:rPr sz="1900" b="0" spc="-10">
                <a:solidFill>
                  <a:srgbClr val="C9C9CF"/>
                </a:solidFill>
                <a:latin typeface="Schibsted Grotesk Medium"/>
              </a:rPr>
              <a:t>every day.</a:t>
            </a:r>
          </a:p>
        </p:txBody>
      </p:sp>
      <p:sp>
        <p:nvSpPr>
          <p:cNvPr id="18" name="TextBox 17"/>
          <p:cNvSpPr txBox="1"/>
          <p:nvPr/>
        </p:nvSpPr>
        <p:spPr>
          <a:xfrm>
            <a:off x="5596467" y="2729230"/>
            <a:ext cx="3031067" cy="711835"/>
          </a:xfrm>
          <a:prstGeom prst="rect">
            <a:avLst/>
          </a:prstGeom>
          <a:noFill/>
        </p:spPr>
        <p:txBody>
          <a:bodyPr wrap="none" lIns="0" tIns="0" rIns="0" bIns="0" anchor="t">
            <a:noAutofit/>
          </a:bodyPr>
          <a:lstStyle/>
          <a:p>
            <a:pPr algn="l">
              <a:lnSpc>
                <a:spcPts val="2470"/>
              </a:lnSpc>
            </a:pPr>
            <a:r>
              <a:rPr sz="1900" b="0" spc="-10">
                <a:solidFill>
                  <a:srgbClr val="0E0E12"/>
                </a:solidFill>
                <a:latin typeface="Schibsted Grotesk Medium"/>
              </a:rPr>
              <a:t>Hear about AI risk</a:t>
            </a:r>
            <a:br/>
            <a:r>
              <a:rPr sz="1900" b="0" spc="-10">
                <a:solidFill>
                  <a:srgbClr val="0E0E12"/>
                </a:solidFill>
                <a:latin typeface="Schibsted Grotesk Medium"/>
              </a:rPr>
              <a:t>every day.</a:t>
            </a:r>
          </a:p>
        </p:txBody>
      </p:sp>
      <p:sp>
        <p:nvSpPr>
          <p:cNvPr id="19" name="TextBox 18"/>
          <p:cNvSpPr txBox="1"/>
          <p:nvPr/>
        </p:nvSpPr>
        <p:spPr>
          <a:xfrm>
            <a:off x="8652933" y="2729230"/>
            <a:ext cx="3031067" cy="398145"/>
          </a:xfrm>
          <a:prstGeom prst="rect">
            <a:avLst/>
          </a:prstGeom>
          <a:noFill/>
        </p:spPr>
        <p:txBody>
          <a:bodyPr wrap="none" lIns="0" tIns="0" rIns="0" bIns="0" anchor="t">
            <a:noAutofit/>
          </a:bodyPr>
          <a:lstStyle/>
          <a:p>
            <a:pPr algn="l">
              <a:lnSpc>
                <a:spcPts val="2470"/>
              </a:lnSpc>
            </a:pPr>
            <a:r>
              <a:rPr sz="1900" b="0" spc="-10">
                <a:solidFill>
                  <a:srgbClr val="C9C9CF"/>
                </a:solidFill>
                <a:latin typeface="Schibsted Grotesk Medium"/>
              </a:rPr>
              <a:t>Already care.</a:t>
            </a:r>
          </a:p>
        </p:txBody>
      </p:sp>
      <p:sp>
        <p:nvSpPr>
          <p:cNvPr id="20" name="TextBox 19"/>
          <p:cNvSpPr txBox="1"/>
          <p:nvPr/>
        </p:nvSpPr>
        <p:spPr>
          <a:xfrm>
            <a:off x="8652933" y="2729230"/>
            <a:ext cx="3031067" cy="398145"/>
          </a:xfrm>
          <a:prstGeom prst="rect">
            <a:avLst/>
          </a:prstGeom>
          <a:noFill/>
        </p:spPr>
        <p:txBody>
          <a:bodyPr wrap="none" lIns="0" tIns="0" rIns="0" bIns="0" anchor="t">
            <a:noAutofit/>
          </a:bodyPr>
          <a:lstStyle/>
          <a:p>
            <a:pPr algn="l">
              <a:lnSpc>
                <a:spcPts val="2470"/>
              </a:lnSpc>
            </a:pPr>
            <a:r>
              <a:rPr sz="1900" b="0" spc="-10">
                <a:solidFill>
                  <a:srgbClr val="0E0E12"/>
                </a:solidFill>
                <a:latin typeface="Schibsted Grotesk Medium"/>
              </a:rPr>
              <a:t>Already care.</a:t>
            </a:r>
          </a:p>
        </p:txBody>
      </p:sp>
      <p:sp>
        <p:nvSpPr>
          <p:cNvPr id="21" name="Rectangle 20"/>
          <p:cNvSpPr/>
          <p:nvPr/>
        </p:nvSpPr>
        <p:spPr>
          <a:xfrm>
            <a:off x="762000" y="3860800"/>
            <a:ext cx="10668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62000" y="4155948"/>
            <a:ext cx="18415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What moves them</a:t>
            </a:r>
          </a:p>
        </p:txBody>
      </p:sp>
      <p:sp>
        <p:nvSpPr>
          <p:cNvPr id="23" name="TextBox 22"/>
          <p:cNvSpPr txBox="1"/>
          <p:nvPr/>
        </p:nvSpPr>
        <p:spPr>
          <a:xfrm>
            <a:off x="2540000" y="4051300"/>
            <a:ext cx="3031067" cy="398145"/>
          </a:xfrm>
          <a:prstGeom prst="rect">
            <a:avLst/>
          </a:prstGeom>
          <a:noFill/>
        </p:spPr>
        <p:txBody>
          <a:bodyPr wrap="none" lIns="0" tIns="0" rIns="0" bIns="0" anchor="t">
            <a:noAutofit/>
          </a:bodyPr>
          <a:lstStyle/>
          <a:p>
            <a:pPr algn="l">
              <a:lnSpc>
                <a:spcPts val="2470"/>
              </a:lnSpc>
            </a:pPr>
            <a:r>
              <a:rPr sz="1900" b="0" spc="-10">
                <a:solidFill>
                  <a:srgbClr val="F23A40"/>
                </a:solidFill>
                <a:latin typeface="Schibsted Grotesk Medium"/>
              </a:rPr>
              <a:t>Fear for their kids.</a:t>
            </a:r>
          </a:p>
        </p:txBody>
      </p:sp>
      <p:sp>
        <p:nvSpPr>
          <p:cNvPr id="24" name="TextBox 23"/>
          <p:cNvSpPr txBox="1"/>
          <p:nvPr/>
        </p:nvSpPr>
        <p:spPr>
          <a:xfrm>
            <a:off x="5596467" y="4051300"/>
            <a:ext cx="3031067" cy="711835"/>
          </a:xfrm>
          <a:prstGeom prst="rect">
            <a:avLst/>
          </a:prstGeom>
          <a:noFill/>
        </p:spPr>
        <p:txBody>
          <a:bodyPr wrap="none" lIns="0" tIns="0" rIns="0" bIns="0" anchor="t">
            <a:noAutofit/>
          </a:bodyPr>
          <a:lstStyle/>
          <a:p>
            <a:pPr algn="l">
              <a:lnSpc>
                <a:spcPts val="2470"/>
              </a:lnSpc>
            </a:pPr>
            <a:r>
              <a:rPr sz="1900" b="0" spc="-10">
                <a:solidFill>
                  <a:srgbClr val="C9C9CF"/>
                </a:solidFill>
                <a:latin typeface="Schibsted Grotesk Medium"/>
              </a:rPr>
              <a:t>Their voters’ safety,</a:t>
            </a:r>
            <a:br/>
            <a:r>
              <a:rPr sz="1900" b="0" spc="-10">
                <a:solidFill>
                  <a:srgbClr val="C9C9CF"/>
                </a:solidFill>
                <a:latin typeface="Schibsted Grotesk Medium"/>
              </a:rPr>
              <a:t>and their own.</a:t>
            </a:r>
          </a:p>
        </p:txBody>
      </p:sp>
      <p:sp>
        <p:nvSpPr>
          <p:cNvPr id="25" name="TextBox 24"/>
          <p:cNvSpPr txBox="1"/>
          <p:nvPr/>
        </p:nvSpPr>
        <p:spPr>
          <a:xfrm>
            <a:off x="5596467" y="4051300"/>
            <a:ext cx="3031067" cy="711835"/>
          </a:xfrm>
          <a:prstGeom prst="rect">
            <a:avLst/>
          </a:prstGeom>
          <a:noFill/>
        </p:spPr>
        <p:txBody>
          <a:bodyPr wrap="none" lIns="0" tIns="0" rIns="0" bIns="0" anchor="t">
            <a:noAutofit/>
          </a:bodyPr>
          <a:lstStyle/>
          <a:p>
            <a:pPr algn="l">
              <a:lnSpc>
                <a:spcPts val="2470"/>
              </a:lnSpc>
            </a:pPr>
            <a:r>
              <a:rPr sz="1900" b="0" spc="-10">
                <a:solidFill>
                  <a:srgbClr val="F23A40"/>
                </a:solidFill>
                <a:latin typeface="Schibsted Grotesk Medium"/>
              </a:rPr>
              <a:t>Their voters’ safety,</a:t>
            </a:r>
            <a:br/>
            <a:r>
              <a:rPr sz="1900" b="0" spc="-10">
                <a:solidFill>
                  <a:srgbClr val="F23A40"/>
                </a:solidFill>
                <a:latin typeface="Schibsted Grotesk Medium"/>
              </a:rPr>
              <a:t>and their own.</a:t>
            </a:r>
          </a:p>
        </p:txBody>
      </p:sp>
      <p:sp>
        <p:nvSpPr>
          <p:cNvPr id="26" name="TextBox 25"/>
          <p:cNvSpPr txBox="1"/>
          <p:nvPr/>
        </p:nvSpPr>
        <p:spPr>
          <a:xfrm>
            <a:off x="8652933" y="4051300"/>
            <a:ext cx="3031067" cy="711835"/>
          </a:xfrm>
          <a:prstGeom prst="rect">
            <a:avLst/>
          </a:prstGeom>
          <a:noFill/>
        </p:spPr>
        <p:txBody>
          <a:bodyPr wrap="none" lIns="0" tIns="0" rIns="0" bIns="0" anchor="t">
            <a:noAutofit/>
          </a:bodyPr>
          <a:lstStyle/>
          <a:p>
            <a:pPr algn="l">
              <a:lnSpc>
                <a:spcPts val="2470"/>
              </a:lnSpc>
            </a:pPr>
            <a:r>
              <a:rPr sz="1900" b="0" spc="-10">
                <a:solidFill>
                  <a:srgbClr val="C9C9CF"/>
                </a:solidFill>
                <a:latin typeface="Schibsted Grotesk Medium"/>
              </a:rPr>
              <a:t>Proof that giving</a:t>
            </a:r>
            <a:br/>
            <a:r>
              <a:rPr sz="1900" b="0" spc="-10">
                <a:solidFill>
                  <a:srgbClr val="C9C9CF"/>
                </a:solidFill>
                <a:latin typeface="Schibsted Grotesk Medium"/>
              </a:rPr>
              <a:t>changes things.</a:t>
            </a:r>
          </a:p>
        </p:txBody>
      </p:sp>
      <p:sp>
        <p:nvSpPr>
          <p:cNvPr id="27" name="TextBox 26"/>
          <p:cNvSpPr txBox="1"/>
          <p:nvPr/>
        </p:nvSpPr>
        <p:spPr>
          <a:xfrm>
            <a:off x="8652933" y="4051300"/>
            <a:ext cx="3031067" cy="711835"/>
          </a:xfrm>
          <a:prstGeom prst="rect">
            <a:avLst/>
          </a:prstGeom>
          <a:noFill/>
        </p:spPr>
        <p:txBody>
          <a:bodyPr wrap="none" lIns="0" tIns="0" rIns="0" bIns="0" anchor="t">
            <a:noAutofit/>
          </a:bodyPr>
          <a:lstStyle/>
          <a:p>
            <a:pPr algn="l">
              <a:lnSpc>
                <a:spcPts val="2470"/>
              </a:lnSpc>
            </a:pPr>
            <a:r>
              <a:rPr sz="1900" b="0" spc="-10">
                <a:solidFill>
                  <a:srgbClr val="F23A40"/>
                </a:solidFill>
                <a:latin typeface="Schibsted Grotesk Medium"/>
              </a:rPr>
              <a:t>Proof that giving</a:t>
            </a:r>
            <a:br/>
            <a:r>
              <a:rPr sz="1900" b="0" spc="-10">
                <a:solidFill>
                  <a:srgbClr val="F23A40"/>
                </a:solidFill>
                <a:latin typeface="Schibsted Grotesk Medium"/>
              </a:rPr>
              <a:t>changes things.</a:t>
            </a:r>
          </a:p>
        </p:txBody>
      </p:sp>
      <p:sp>
        <p:nvSpPr>
          <p:cNvPr id="28" name="Rectangle 27"/>
          <p:cNvSpPr/>
          <p:nvPr/>
        </p:nvSpPr>
        <p:spPr>
          <a:xfrm>
            <a:off x="762000" y="4869180"/>
            <a:ext cx="10668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62000" y="5164328"/>
            <a:ext cx="1841500" cy="41910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What holds</a:t>
            </a:r>
            <a:br/>
            <a:r>
              <a:rPr sz="1200" b="0" spc="-6">
                <a:solidFill>
                  <a:srgbClr val="8C8B94"/>
                </a:solidFill>
                <a:latin typeface="Schibsted Grotesk SemiBold"/>
              </a:rPr>
              <a:t>them back</a:t>
            </a:r>
          </a:p>
        </p:txBody>
      </p:sp>
      <p:sp>
        <p:nvSpPr>
          <p:cNvPr id="30" name="TextBox 29"/>
          <p:cNvSpPr txBox="1"/>
          <p:nvPr/>
        </p:nvSpPr>
        <p:spPr>
          <a:xfrm>
            <a:off x="2540000" y="5059680"/>
            <a:ext cx="3031067" cy="711835"/>
          </a:xfrm>
          <a:prstGeom prst="rect">
            <a:avLst/>
          </a:prstGeom>
          <a:noFill/>
        </p:spPr>
        <p:txBody>
          <a:bodyPr wrap="none" lIns="0" tIns="0" rIns="0" bIns="0" anchor="t">
            <a:noAutofit/>
          </a:bodyPr>
          <a:lstStyle/>
          <a:p>
            <a:pPr algn="l">
              <a:lnSpc>
                <a:spcPts val="2470"/>
              </a:lnSpc>
            </a:pPr>
            <a:r>
              <a:rPr sz="1900" b="0" spc="-10">
                <a:solidFill>
                  <a:srgbClr val="0E0E12"/>
                </a:solidFill>
                <a:latin typeface="Schibsted Grotesk Medium"/>
              </a:rPr>
              <a:t>AI feels unstoppable,</a:t>
            </a:r>
            <a:br/>
            <a:r>
              <a:rPr sz="1900" b="0" spc="-10">
                <a:solidFill>
                  <a:srgbClr val="0E0E12"/>
                </a:solidFill>
                <a:latin typeface="Schibsted Grotesk Medium"/>
              </a:rPr>
              <a:t>with billions behind it.</a:t>
            </a:r>
          </a:p>
        </p:txBody>
      </p:sp>
      <p:sp>
        <p:nvSpPr>
          <p:cNvPr id="31" name="TextBox 30"/>
          <p:cNvSpPr txBox="1"/>
          <p:nvPr/>
        </p:nvSpPr>
        <p:spPr>
          <a:xfrm>
            <a:off x="5596467" y="5059680"/>
            <a:ext cx="3031067" cy="398145"/>
          </a:xfrm>
          <a:prstGeom prst="rect">
            <a:avLst/>
          </a:prstGeom>
          <a:noFill/>
        </p:spPr>
        <p:txBody>
          <a:bodyPr wrap="none" lIns="0" tIns="0" rIns="0" bIns="0" anchor="t">
            <a:noAutofit/>
          </a:bodyPr>
          <a:lstStyle/>
          <a:p>
            <a:pPr algn="l">
              <a:lnSpc>
                <a:spcPts val="2470"/>
              </a:lnSpc>
            </a:pPr>
            <a:r>
              <a:rPr sz="1900" b="0" spc="-10">
                <a:solidFill>
                  <a:srgbClr val="C9C9CF"/>
                </a:solidFill>
                <a:latin typeface="Schibsted Grotesk Medium"/>
              </a:rPr>
              <a:t>Looking partisan.</a:t>
            </a:r>
          </a:p>
        </p:txBody>
      </p:sp>
      <p:sp>
        <p:nvSpPr>
          <p:cNvPr id="32" name="TextBox 31"/>
          <p:cNvSpPr txBox="1"/>
          <p:nvPr/>
        </p:nvSpPr>
        <p:spPr>
          <a:xfrm>
            <a:off x="5596467" y="5059680"/>
            <a:ext cx="3031067" cy="398145"/>
          </a:xfrm>
          <a:prstGeom prst="rect">
            <a:avLst/>
          </a:prstGeom>
          <a:noFill/>
        </p:spPr>
        <p:txBody>
          <a:bodyPr wrap="none" lIns="0" tIns="0" rIns="0" bIns="0" anchor="t">
            <a:noAutofit/>
          </a:bodyPr>
          <a:lstStyle/>
          <a:p>
            <a:pPr algn="l">
              <a:lnSpc>
                <a:spcPts val="2470"/>
              </a:lnSpc>
            </a:pPr>
            <a:r>
              <a:rPr sz="1900" b="0" spc="-10">
                <a:solidFill>
                  <a:srgbClr val="0E0E12"/>
                </a:solidFill>
                <a:latin typeface="Schibsted Grotesk Medium"/>
              </a:rPr>
              <a:t>Looking partisan.</a:t>
            </a:r>
          </a:p>
        </p:txBody>
      </p:sp>
      <p:sp>
        <p:nvSpPr>
          <p:cNvPr id="33" name="TextBox 32"/>
          <p:cNvSpPr txBox="1"/>
          <p:nvPr/>
        </p:nvSpPr>
        <p:spPr>
          <a:xfrm>
            <a:off x="8652933" y="5059680"/>
            <a:ext cx="3031067" cy="711835"/>
          </a:xfrm>
          <a:prstGeom prst="rect">
            <a:avLst/>
          </a:prstGeom>
          <a:noFill/>
        </p:spPr>
        <p:txBody>
          <a:bodyPr wrap="none" lIns="0" tIns="0" rIns="0" bIns="0" anchor="t">
            <a:noAutofit/>
          </a:bodyPr>
          <a:lstStyle/>
          <a:p>
            <a:pPr algn="l">
              <a:lnSpc>
                <a:spcPts val="2470"/>
              </a:lnSpc>
            </a:pPr>
            <a:r>
              <a:rPr sz="1900" b="0" spc="-10">
                <a:solidFill>
                  <a:srgbClr val="C9C9CF"/>
                </a:solidFill>
                <a:latin typeface="Schibsted Grotesk Medium"/>
              </a:rPr>
              <a:t>Getting pulled into</a:t>
            </a:r>
            <a:br/>
            <a:r>
              <a:rPr sz="1900" b="0" spc="-10">
                <a:solidFill>
                  <a:srgbClr val="C9C9CF"/>
                </a:solidFill>
                <a:latin typeface="Schibsted Grotesk Medium"/>
              </a:rPr>
              <a:t>a political fight.</a:t>
            </a:r>
          </a:p>
        </p:txBody>
      </p:sp>
      <p:sp>
        <p:nvSpPr>
          <p:cNvPr id="34" name="TextBox 33"/>
          <p:cNvSpPr txBox="1"/>
          <p:nvPr/>
        </p:nvSpPr>
        <p:spPr>
          <a:xfrm>
            <a:off x="8652933" y="5059680"/>
            <a:ext cx="3031067" cy="711835"/>
          </a:xfrm>
          <a:prstGeom prst="rect">
            <a:avLst/>
          </a:prstGeom>
          <a:noFill/>
        </p:spPr>
        <p:txBody>
          <a:bodyPr wrap="none" lIns="0" tIns="0" rIns="0" bIns="0" anchor="t">
            <a:noAutofit/>
          </a:bodyPr>
          <a:lstStyle/>
          <a:p>
            <a:pPr algn="l">
              <a:lnSpc>
                <a:spcPts val="2470"/>
              </a:lnSpc>
            </a:pPr>
            <a:r>
              <a:rPr sz="1900" b="0" spc="-10">
                <a:solidFill>
                  <a:srgbClr val="0E0E12"/>
                </a:solidFill>
                <a:latin typeface="Schibsted Grotesk Medium"/>
              </a:rPr>
              <a:t>Getting pulled into</a:t>
            </a:r>
            <a:br/>
            <a:r>
              <a:rPr sz="1900" b="0" spc="-10">
                <a:solidFill>
                  <a:srgbClr val="0E0E12"/>
                </a:solidFill>
                <a:latin typeface="Schibsted Grotesk Medium"/>
              </a:rPr>
              <a:t>a political fight.</a:t>
            </a:r>
          </a:p>
        </p:txBody>
      </p:sp>
      <p:sp>
        <p:nvSpPr>
          <p:cNvPr id="35" name="Rectangle 34"/>
          <p:cNvSpPr/>
          <p:nvPr/>
        </p:nvSpPr>
        <p:spPr>
          <a:xfrm>
            <a:off x="762000" y="5877560"/>
            <a:ext cx="10668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TextBox 65"/>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xit" presetSubtype="0" fill="hold" grpId="0" nodeType="withEffect">
                                  <p:stCondLst>
                                    <p:cond delay="1100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10" presetClass="entr" presetSubtype="0" fill="hold" grpId="0" nodeType="withEffect">
                                  <p:stCondLst>
                                    <p:cond delay="1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xit" presetSubtype="0" fill="hold" grpId="0" nodeType="withEffect">
                                  <p:stCondLst>
                                    <p:cond delay="11000"/>
                                  </p:stCondLst>
                                  <p:childTnLst>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0" presetClass="entr" presetSubtype="0" fill="hold" grpId="0" nodeType="withEffect">
                                  <p:stCondLst>
                                    <p:cond delay="110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xit" presetSubtype="0" fill="hold" grpId="0" nodeType="withEffect">
                                  <p:stCondLst>
                                    <p:cond delay="1100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ntr" presetSubtype="0" fill="hold" grpId="0" nodeType="withEffect">
                                  <p:stCondLst>
                                    <p:cond delay="110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xit" presetSubtype="0" fill="hold" grpId="0" nodeType="withEffect">
                                  <p:stCondLst>
                                    <p:cond delay="11000"/>
                                  </p:stCondLst>
                                  <p:childTnLst>
                                    <p:animEffect transition="out" filter="fade">
                                      <p:cBhvr>
                                        <p:cTn id="27" dur="500"/>
                                        <p:tgtEl>
                                          <p:spTgt spid="24"/>
                                        </p:tgtEl>
                                      </p:cBhvr>
                                    </p:animEffect>
                                    <p:set>
                                      <p:cBhvr>
                                        <p:cTn id="28" dur="1" fill="hold">
                                          <p:stCondLst>
                                            <p:cond delay="499"/>
                                          </p:stCondLst>
                                        </p:cTn>
                                        <p:tgtEl>
                                          <p:spTgt spid="24"/>
                                        </p:tgtEl>
                                        <p:attrNameLst>
                                          <p:attrName>style.visibility</p:attrName>
                                        </p:attrNameLst>
                                      </p:cBhvr>
                                      <p:to>
                                        <p:strVal val="hidden"/>
                                      </p:to>
                                    </p:set>
                                  </p:childTnLst>
                                </p:cTn>
                              </p:par>
                              <p:par>
                                <p:cTn id="29" presetID="10" presetClass="entr" presetSubtype="0" fill="hold" grpId="0" nodeType="withEffect">
                                  <p:stCondLst>
                                    <p:cond delay="110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xit" presetSubtype="0" fill="hold" grpId="0" nodeType="withEffect">
                                  <p:stCondLst>
                                    <p:cond delay="11000"/>
                                  </p:stCondLst>
                                  <p:childTnLst>
                                    <p:animEffect transition="out" filter="fade">
                                      <p:cBhvr>
                                        <p:cTn id="33" dur="500"/>
                                        <p:tgtEl>
                                          <p:spTgt spid="31"/>
                                        </p:tgtEl>
                                      </p:cBhvr>
                                    </p:animEffect>
                                    <p:set>
                                      <p:cBhvr>
                                        <p:cTn id="34" dur="1" fill="hold">
                                          <p:stCondLst>
                                            <p:cond delay="499"/>
                                          </p:stCondLst>
                                        </p:cTn>
                                        <p:tgtEl>
                                          <p:spTgt spid="31"/>
                                        </p:tgtEl>
                                        <p:attrNameLst>
                                          <p:attrName>style.visibility</p:attrName>
                                        </p:attrNameLst>
                                      </p:cBhvr>
                                      <p:to>
                                        <p:strVal val="hidden"/>
                                      </p:to>
                                    </p:set>
                                  </p:childTnLst>
                                </p:cTn>
                              </p:par>
                            </p:childTnLst>
                          </p:cTn>
                        </p:par>
                        <p:par>
                          <p:cTn id="35" fill="hold">
                            <p:stCondLst>
                              <p:cond delay="11500"/>
                            </p:stCondLst>
                            <p:childTnLst>
                              <p:par>
                                <p:cTn id="36" presetID="10" presetClass="entr" presetSubtype="0" fill="hold" grpId="0" nodeType="afterEffect">
                                  <p:stCondLst>
                                    <p:cond delay="29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xit" presetSubtype="0" fill="hold" grpId="0" nodeType="withEffect">
                                  <p:stCondLst>
                                    <p:cond delay="2900"/>
                                  </p:stCondLst>
                                  <p:childTnLst>
                                    <p:animEffect transition="out" filter="fade">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par>
                                <p:cTn id="42" presetID="10" presetClass="entr" presetSubtype="0" fill="hold" grpId="0" nodeType="withEffect">
                                  <p:stCondLst>
                                    <p:cond delay="290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xit" presetSubtype="0" fill="hold" grpId="0" nodeType="withEffect">
                                  <p:stCondLst>
                                    <p:cond delay="2900"/>
                                  </p:stCondLst>
                                  <p:childTnLst>
                                    <p:animEffect transition="out" filter="fade">
                                      <p:cBhvr>
                                        <p:cTn id="46" dur="500"/>
                                        <p:tgtEl>
                                          <p:spTgt spid="12"/>
                                        </p:tgtEl>
                                      </p:cBhvr>
                                    </p:animEffect>
                                    <p:set>
                                      <p:cBhvr>
                                        <p:cTn id="47" dur="1" fill="hold">
                                          <p:stCondLst>
                                            <p:cond delay="499"/>
                                          </p:stCondLst>
                                        </p:cTn>
                                        <p:tgtEl>
                                          <p:spTgt spid="12"/>
                                        </p:tgtEl>
                                        <p:attrNameLst>
                                          <p:attrName>style.visibility</p:attrName>
                                        </p:attrNameLst>
                                      </p:cBhvr>
                                      <p:to>
                                        <p:strVal val="hidden"/>
                                      </p:to>
                                    </p:set>
                                  </p:childTnLst>
                                </p:cTn>
                              </p:par>
                              <p:par>
                                <p:cTn id="48" presetID="10" presetClass="entr" presetSubtype="0" fill="hold" grpId="0" nodeType="withEffect">
                                  <p:stCondLst>
                                    <p:cond delay="290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xit" presetSubtype="0" fill="hold" grpId="0" nodeType="withEffect">
                                  <p:stCondLst>
                                    <p:cond delay="2900"/>
                                  </p:stCondLst>
                                  <p:childTnLst>
                                    <p:animEffect transition="out" filter="fade">
                                      <p:cBhvr>
                                        <p:cTn id="52" dur="500"/>
                                        <p:tgtEl>
                                          <p:spTgt spid="19"/>
                                        </p:tgtEl>
                                      </p:cBhvr>
                                    </p:animEffect>
                                    <p:set>
                                      <p:cBhvr>
                                        <p:cTn id="53" dur="1" fill="hold">
                                          <p:stCondLst>
                                            <p:cond delay="499"/>
                                          </p:stCondLst>
                                        </p:cTn>
                                        <p:tgtEl>
                                          <p:spTgt spid="19"/>
                                        </p:tgtEl>
                                        <p:attrNameLst>
                                          <p:attrName>style.visibility</p:attrName>
                                        </p:attrNameLst>
                                      </p:cBhvr>
                                      <p:to>
                                        <p:strVal val="hidden"/>
                                      </p:to>
                                    </p:set>
                                  </p:childTnLst>
                                </p:cTn>
                              </p:par>
                              <p:par>
                                <p:cTn id="54" presetID="10" presetClass="entr" presetSubtype="0" fill="hold" grpId="0" nodeType="withEffect">
                                  <p:stCondLst>
                                    <p:cond delay="290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xit" presetSubtype="0" fill="hold" grpId="0" nodeType="withEffect">
                                  <p:stCondLst>
                                    <p:cond delay="2900"/>
                                  </p:stCondLst>
                                  <p:childTnLst>
                                    <p:animEffect transition="out" filter="fade">
                                      <p:cBhvr>
                                        <p:cTn id="58" dur="500"/>
                                        <p:tgtEl>
                                          <p:spTgt spid="26"/>
                                        </p:tgtEl>
                                      </p:cBhvr>
                                    </p:animEffect>
                                    <p:set>
                                      <p:cBhvr>
                                        <p:cTn id="59" dur="1" fill="hold">
                                          <p:stCondLst>
                                            <p:cond delay="499"/>
                                          </p:stCondLst>
                                        </p:cTn>
                                        <p:tgtEl>
                                          <p:spTgt spid="26"/>
                                        </p:tgtEl>
                                        <p:attrNameLst>
                                          <p:attrName>style.visibility</p:attrName>
                                        </p:attrNameLst>
                                      </p:cBhvr>
                                      <p:to>
                                        <p:strVal val="hidden"/>
                                      </p:to>
                                    </p:set>
                                  </p:childTnLst>
                                </p:cTn>
                              </p:par>
                              <p:par>
                                <p:cTn id="60" presetID="10" presetClass="entr" presetSubtype="0" fill="hold" grpId="0" nodeType="withEffect">
                                  <p:stCondLst>
                                    <p:cond delay="29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par>
                                <p:cTn id="63" presetID="10" presetClass="exit" presetSubtype="0" fill="hold" grpId="0" nodeType="withEffect">
                                  <p:stCondLst>
                                    <p:cond delay="2900"/>
                                  </p:stCondLst>
                                  <p:childTnLst>
                                    <p:animEffect transition="out" filter="fade">
                                      <p:cBhvr>
                                        <p:cTn id="64" dur="500"/>
                                        <p:tgtEl>
                                          <p:spTgt spid="33"/>
                                        </p:tgtEl>
                                      </p:cBhvr>
                                    </p:animEffect>
                                    <p:set>
                                      <p:cBhvr>
                                        <p:cTn id="65"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7" grpId="0"/>
      <p:bldP spid="18" grpId="0"/>
      <p:bldP spid="19" grpId="0"/>
      <p:bldP spid="20" grpId="0"/>
      <p:bldP spid="24" grpId="0"/>
      <p:bldP spid="25" grpId="0"/>
      <p:bldP spid="26" grpId="0"/>
      <p:bldP spid="27" grpId="0"/>
      <p:bldP spid="31"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1524000"/>
            <a:ext cx="952500" cy="548640"/>
          </a:xfrm>
          <a:prstGeom prst="rect">
            <a:avLst/>
          </a:prstGeom>
          <a:noFill/>
        </p:spPr>
        <p:txBody>
          <a:bodyPr wrap="none" lIns="0" tIns="0" rIns="0" bIns="0" anchor="t">
            <a:noAutofit/>
          </a:bodyPr>
          <a:lstStyle/>
          <a:p>
            <a:pPr algn="l">
              <a:lnSpc>
                <a:spcPts val="3200"/>
              </a:lnSpc>
            </a:pPr>
            <a:r>
              <a:rPr sz="3200" b="0" spc="-128">
                <a:solidFill>
                  <a:srgbClr val="3A3A42"/>
                </a:solidFill>
                <a:latin typeface="Schibsted Grotesk ExtraBold"/>
              </a:rPr>
              <a:t>1</a:t>
            </a:r>
          </a:p>
        </p:txBody>
      </p:sp>
      <p:sp>
        <p:nvSpPr>
          <p:cNvPr id="3" name="TextBox 2"/>
          <p:cNvSpPr txBox="1"/>
          <p:nvPr/>
        </p:nvSpPr>
        <p:spPr>
          <a:xfrm>
            <a:off x="1587500" y="1460500"/>
            <a:ext cx="9779000" cy="822960"/>
          </a:xfrm>
          <a:prstGeom prst="rect">
            <a:avLst/>
          </a:prstGeom>
          <a:noFill/>
        </p:spPr>
        <p:txBody>
          <a:bodyPr wrap="none" lIns="0" tIns="0" rIns="0" bIns="0" anchor="t">
            <a:noAutofit/>
          </a:bodyPr>
          <a:lstStyle/>
          <a:p>
            <a:pPr algn="l">
              <a:lnSpc>
                <a:spcPts val="4800"/>
              </a:lnSpc>
            </a:pPr>
            <a:r>
              <a:rPr sz="4800" b="0" spc="-216">
                <a:solidFill>
                  <a:srgbClr val="3A3A42"/>
                </a:solidFill>
                <a:latin typeface="Schibsted Grotesk ExtraBold"/>
              </a:rPr>
              <a:t>The problem</a:t>
            </a:r>
          </a:p>
        </p:txBody>
      </p:sp>
      <p:sp>
        <p:nvSpPr>
          <p:cNvPr id="4" name="TextBox 3"/>
          <p:cNvSpPr txBox="1"/>
          <p:nvPr/>
        </p:nvSpPr>
        <p:spPr>
          <a:xfrm>
            <a:off x="1587500" y="2159000"/>
            <a:ext cx="9779000" cy="356235"/>
          </a:xfrm>
          <a:prstGeom prst="rect">
            <a:avLst/>
          </a:prstGeom>
          <a:noFill/>
        </p:spPr>
        <p:txBody>
          <a:bodyPr wrap="none" lIns="0" tIns="0" rIns="0" bIns="0" anchor="t">
            <a:noAutofit/>
          </a:bodyPr>
          <a:lstStyle/>
          <a:p>
            <a:pPr algn="l">
              <a:lnSpc>
                <a:spcPts val="2210"/>
              </a:lnSpc>
            </a:pPr>
            <a:r>
              <a:rPr sz="1700" b="0" spc="-8">
                <a:solidFill>
                  <a:srgbClr val="3A3A42"/>
                </a:solidFill>
                <a:latin typeface="Schibsted Grotesk Medium"/>
              </a:rPr>
              <a:t>What Killer Apps found, and who has to act.</a:t>
            </a:r>
          </a:p>
        </p:txBody>
      </p:sp>
      <p:sp>
        <p:nvSpPr>
          <p:cNvPr id="5" name="TextBox 4"/>
          <p:cNvSpPr txBox="1"/>
          <p:nvPr/>
        </p:nvSpPr>
        <p:spPr>
          <a:xfrm>
            <a:off x="762000" y="3111500"/>
            <a:ext cx="952500" cy="548640"/>
          </a:xfrm>
          <a:prstGeom prst="rect">
            <a:avLst/>
          </a:prstGeom>
          <a:noFill/>
        </p:spPr>
        <p:txBody>
          <a:bodyPr wrap="none" lIns="0" tIns="0" rIns="0" bIns="0" anchor="t">
            <a:noAutofit/>
          </a:bodyPr>
          <a:lstStyle/>
          <a:p>
            <a:pPr algn="l">
              <a:lnSpc>
                <a:spcPts val="3200"/>
              </a:lnSpc>
            </a:pPr>
            <a:r>
              <a:rPr sz="3200" b="0" spc="-128">
                <a:solidFill>
                  <a:srgbClr val="F23A40"/>
                </a:solidFill>
                <a:latin typeface="Schibsted Grotesk ExtraBold"/>
              </a:rPr>
              <a:t>2</a:t>
            </a:r>
          </a:p>
        </p:txBody>
      </p:sp>
      <p:sp>
        <p:nvSpPr>
          <p:cNvPr id="6" name="TextBox 5"/>
          <p:cNvSpPr txBox="1"/>
          <p:nvPr/>
        </p:nvSpPr>
        <p:spPr>
          <a:xfrm>
            <a:off x="1587500" y="3048000"/>
            <a:ext cx="9779000" cy="822960"/>
          </a:xfrm>
          <a:prstGeom prst="rect">
            <a:avLst/>
          </a:prstGeom>
          <a:noFill/>
        </p:spPr>
        <p:txBody>
          <a:bodyPr wrap="none" lIns="0" tIns="0" rIns="0" bIns="0" anchor="t">
            <a:noAutofit/>
          </a:bodyPr>
          <a:lstStyle/>
          <a:p>
            <a:pPr algn="l">
              <a:lnSpc>
                <a:spcPts val="4800"/>
              </a:lnSpc>
            </a:pPr>
            <a:r>
              <a:rPr sz="4800" b="0" spc="-216">
                <a:solidFill>
                  <a:srgbClr val="FFFFFF"/>
                </a:solidFill>
                <a:latin typeface="Schibsted Grotesk ExtraBold"/>
              </a:rPr>
              <a:t>The framework</a:t>
            </a:r>
          </a:p>
        </p:txBody>
      </p:sp>
      <p:sp>
        <p:nvSpPr>
          <p:cNvPr id="7" name="TextBox 6"/>
          <p:cNvSpPr txBox="1"/>
          <p:nvPr/>
        </p:nvSpPr>
        <p:spPr>
          <a:xfrm>
            <a:off x="1587500" y="3746500"/>
            <a:ext cx="9779000" cy="356235"/>
          </a:xfrm>
          <a:prstGeom prst="rect">
            <a:avLst/>
          </a:prstGeom>
          <a:noFill/>
        </p:spPr>
        <p:txBody>
          <a:bodyPr wrap="none" lIns="0" tIns="0" rIns="0" bIns="0" anchor="t">
            <a:noAutofit/>
          </a:bodyPr>
          <a:lstStyle/>
          <a:p>
            <a:pPr algn="l">
              <a:lnSpc>
                <a:spcPts val="2210"/>
              </a:lnSpc>
            </a:pPr>
            <a:r>
              <a:rPr sz="1700" b="0" spc="-8">
                <a:solidFill>
                  <a:srgbClr val="A6A6AD"/>
                </a:solidFill>
                <a:latin typeface="Schibsted Grotesk Medium"/>
              </a:rPr>
              <a:t>Eight messages, written for each audience.</a:t>
            </a:r>
          </a:p>
        </p:txBody>
      </p:sp>
      <p:sp>
        <p:nvSpPr>
          <p:cNvPr id="8" name="TextBox 7"/>
          <p:cNvSpPr txBox="1"/>
          <p:nvPr/>
        </p:nvSpPr>
        <p:spPr>
          <a:xfrm>
            <a:off x="762000" y="4699000"/>
            <a:ext cx="952500" cy="548640"/>
          </a:xfrm>
          <a:prstGeom prst="rect">
            <a:avLst/>
          </a:prstGeom>
          <a:noFill/>
        </p:spPr>
        <p:txBody>
          <a:bodyPr wrap="none" lIns="0" tIns="0" rIns="0" bIns="0" anchor="t">
            <a:noAutofit/>
          </a:bodyPr>
          <a:lstStyle/>
          <a:p>
            <a:pPr algn="l">
              <a:lnSpc>
                <a:spcPts val="3200"/>
              </a:lnSpc>
            </a:pPr>
            <a:r>
              <a:rPr sz="3200" b="0" spc="-128">
                <a:solidFill>
                  <a:srgbClr val="3A3A42"/>
                </a:solidFill>
                <a:latin typeface="Schibsted Grotesk ExtraBold"/>
              </a:rPr>
              <a:t>3</a:t>
            </a:r>
          </a:p>
        </p:txBody>
      </p:sp>
      <p:sp>
        <p:nvSpPr>
          <p:cNvPr id="9" name="TextBox 8"/>
          <p:cNvSpPr txBox="1"/>
          <p:nvPr/>
        </p:nvSpPr>
        <p:spPr>
          <a:xfrm>
            <a:off x="1587500" y="4635500"/>
            <a:ext cx="9779000" cy="822960"/>
          </a:xfrm>
          <a:prstGeom prst="rect">
            <a:avLst/>
          </a:prstGeom>
          <a:noFill/>
        </p:spPr>
        <p:txBody>
          <a:bodyPr wrap="none" lIns="0" tIns="0" rIns="0" bIns="0" anchor="t">
            <a:noAutofit/>
          </a:bodyPr>
          <a:lstStyle/>
          <a:p>
            <a:pPr algn="l">
              <a:lnSpc>
                <a:spcPts val="4800"/>
              </a:lnSpc>
            </a:pPr>
            <a:r>
              <a:rPr sz="4800" b="0" spc="-216">
                <a:solidFill>
                  <a:srgbClr val="3A3A42"/>
                </a:solidFill>
                <a:latin typeface="Schibsted Grotesk ExtraBold"/>
              </a:rPr>
              <a:t>The campaign</a:t>
            </a:r>
          </a:p>
        </p:txBody>
      </p:sp>
      <p:sp>
        <p:nvSpPr>
          <p:cNvPr id="10" name="TextBox 9"/>
          <p:cNvSpPr txBox="1"/>
          <p:nvPr/>
        </p:nvSpPr>
        <p:spPr>
          <a:xfrm>
            <a:off x="1587500" y="5334000"/>
            <a:ext cx="9779000" cy="356235"/>
          </a:xfrm>
          <a:prstGeom prst="rect">
            <a:avLst/>
          </a:prstGeom>
          <a:noFill/>
        </p:spPr>
        <p:txBody>
          <a:bodyPr wrap="none" lIns="0" tIns="0" rIns="0" bIns="0" anchor="t">
            <a:noAutofit/>
          </a:bodyPr>
          <a:lstStyle/>
          <a:p>
            <a:pPr algn="l">
              <a:lnSpc>
                <a:spcPts val="2210"/>
              </a:lnSpc>
            </a:pPr>
            <a:r>
              <a:rPr sz="1700" b="0" spc="-8">
                <a:solidFill>
                  <a:srgbClr val="3A3A42"/>
                </a:solidFill>
                <a:latin typeface="Schibsted Grotesk Medium"/>
              </a:rPr>
              <a:t>Messaging, creative and channels for each audience, timed to the case.</a:t>
            </a:r>
          </a:p>
        </p:txBody>
      </p:sp>
      <p:sp>
        <p:nvSpPr>
          <p:cNvPr id="11" name="TextBox 10"/>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messaging framework</a:t>
            </a:r>
          </a:p>
        </p:txBody>
      </p:sp>
      <p:sp>
        <p:nvSpPr>
          <p:cNvPr id="3" name="TextBox 2"/>
          <p:cNvSpPr txBox="1"/>
          <p:nvPr/>
        </p:nvSpPr>
        <p:spPr>
          <a:xfrm>
            <a:off x="762000" y="952500"/>
            <a:ext cx="10922000" cy="720090"/>
          </a:xfrm>
          <a:prstGeom prst="rect">
            <a:avLst/>
          </a:prstGeom>
          <a:noFill/>
        </p:spPr>
        <p:txBody>
          <a:bodyPr wrap="none" lIns="0" tIns="0" rIns="0" bIns="0" anchor="t">
            <a:noAutofit/>
          </a:bodyPr>
          <a:lstStyle/>
          <a:p>
            <a:pPr algn="l">
              <a:lnSpc>
                <a:spcPts val="4200"/>
              </a:lnSpc>
            </a:pPr>
            <a:r>
              <a:rPr sz="4200" b="0" spc="-168">
                <a:solidFill>
                  <a:srgbClr val="0E0E12"/>
                </a:solidFill>
                <a:latin typeface="Schibsted Grotesk ExtraBold"/>
              </a:rPr>
              <a:t>Eight messages for every audience.</a:t>
            </a:r>
          </a:p>
        </p:txBody>
      </p:sp>
      <p:sp>
        <p:nvSpPr>
          <p:cNvPr id="4" name="Rectangle 3"/>
          <p:cNvSpPr/>
          <p:nvPr/>
        </p:nvSpPr>
        <p:spPr>
          <a:xfrm>
            <a:off x="762000" y="2159000"/>
            <a:ext cx="2428875" cy="38100"/>
          </a:xfrm>
          <a:prstGeom prst="rect">
            <a:avLst/>
          </a:prstGeom>
          <a:solidFill>
            <a:srgbClr val="F23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62000" y="2349500"/>
            <a:ext cx="2682875"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alarm</a:t>
            </a:r>
          </a:p>
        </p:txBody>
      </p:sp>
      <p:sp>
        <p:nvSpPr>
          <p:cNvPr id="6" name="TextBox 5"/>
          <p:cNvSpPr txBox="1"/>
          <p:nvPr/>
        </p:nvSpPr>
        <p:spPr>
          <a:xfrm>
            <a:off x="762000" y="2762250"/>
            <a:ext cx="2682875" cy="391160"/>
          </a:xfrm>
          <a:prstGeom prst="rect">
            <a:avLst/>
          </a:prstGeom>
          <a:noFill/>
        </p:spPr>
        <p:txBody>
          <a:bodyPr wrap="none" lIns="0" tIns="0" rIns="0" bIns="0" anchor="t">
            <a:noAutofit/>
          </a:bodyPr>
          <a:lstStyle/>
          <a:p>
            <a:pPr algn="l">
              <a:lnSpc>
                <a:spcPts val="2310"/>
              </a:lnSpc>
            </a:pPr>
            <a:r>
              <a:rPr sz="2200" b="0" spc="-88">
                <a:solidFill>
                  <a:srgbClr val="F23A40"/>
                </a:solidFill>
                <a:latin typeface="Schibsted Grotesk ExtraBold"/>
              </a:rPr>
              <a:t>Hook</a:t>
            </a:r>
          </a:p>
        </p:txBody>
      </p:sp>
      <p:sp>
        <p:nvSpPr>
          <p:cNvPr id="7" name="TextBox 6"/>
          <p:cNvSpPr txBox="1"/>
          <p:nvPr/>
        </p:nvSpPr>
        <p:spPr>
          <a:xfrm>
            <a:off x="762000" y="310642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The story that stops them.</a:t>
            </a:r>
          </a:p>
        </p:txBody>
      </p:sp>
      <p:sp>
        <p:nvSpPr>
          <p:cNvPr id="8" name="TextBox 7"/>
          <p:cNvSpPr txBox="1"/>
          <p:nvPr/>
        </p:nvSpPr>
        <p:spPr>
          <a:xfrm>
            <a:off x="762000" y="3553460"/>
            <a:ext cx="2682875" cy="391160"/>
          </a:xfrm>
          <a:prstGeom prst="rect">
            <a:avLst/>
          </a:prstGeom>
          <a:noFill/>
        </p:spPr>
        <p:txBody>
          <a:bodyPr wrap="none" lIns="0" tIns="0" rIns="0" bIns="0" anchor="t">
            <a:noAutofit/>
          </a:bodyPr>
          <a:lstStyle/>
          <a:p>
            <a:pPr algn="l">
              <a:lnSpc>
                <a:spcPts val="2310"/>
              </a:lnSpc>
            </a:pPr>
            <a:r>
              <a:rPr sz="2200" b="0" spc="-88">
                <a:solidFill>
                  <a:srgbClr val="F23A40"/>
                </a:solidFill>
                <a:latin typeface="Schibsted Grotesk ExtraBold"/>
              </a:rPr>
              <a:t>Primary message</a:t>
            </a:r>
          </a:p>
        </p:txBody>
      </p:sp>
      <p:sp>
        <p:nvSpPr>
          <p:cNvPr id="9" name="TextBox 8"/>
          <p:cNvSpPr txBox="1"/>
          <p:nvPr/>
        </p:nvSpPr>
        <p:spPr>
          <a:xfrm>
            <a:off x="762000" y="389763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The one thing to believe.</a:t>
            </a:r>
          </a:p>
        </p:txBody>
      </p:sp>
      <p:sp>
        <p:nvSpPr>
          <p:cNvPr id="10" name="Rectangle 9"/>
          <p:cNvSpPr/>
          <p:nvPr/>
        </p:nvSpPr>
        <p:spPr>
          <a:xfrm>
            <a:off x="3508375" y="2159000"/>
            <a:ext cx="2428875" cy="38100"/>
          </a:xfrm>
          <a:prstGeom prst="rect">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508375" y="2349500"/>
            <a:ext cx="2682875"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stakes</a:t>
            </a:r>
          </a:p>
        </p:txBody>
      </p:sp>
      <p:sp>
        <p:nvSpPr>
          <p:cNvPr id="12" name="TextBox 11"/>
          <p:cNvSpPr txBox="1"/>
          <p:nvPr/>
        </p:nvSpPr>
        <p:spPr>
          <a:xfrm>
            <a:off x="3508375" y="2762250"/>
            <a:ext cx="2682875" cy="391160"/>
          </a:xfrm>
          <a:prstGeom prst="rect">
            <a:avLst/>
          </a:prstGeom>
          <a:noFill/>
        </p:spPr>
        <p:txBody>
          <a:bodyPr wrap="none" lIns="0" tIns="0" rIns="0" bIns="0" anchor="t">
            <a:noAutofit/>
          </a:bodyPr>
          <a:lstStyle/>
          <a:p>
            <a:pPr algn="l">
              <a:lnSpc>
                <a:spcPts val="2310"/>
              </a:lnSpc>
            </a:pPr>
            <a:r>
              <a:rPr sz="2200" b="0" spc="-88">
                <a:solidFill>
                  <a:srgbClr val="0E0E12"/>
                </a:solidFill>
                <a:latin typeface="Schibsted Grotesk ExtraBold"/>
              </a:rPr>
              <a:t>Why me</a:t>
            </a:r>
          </a:p>
        </p:txBody>
      </p:sp>
      <p:sp>
        <p:nvSpPr>
          <p:cNvPr id="13" name="TextBox 12"/>
          <p:cNvSpPr txBox="1"/>
          <p:nvPr/>
        </p:nvSpPr>
        <p:spPr>
          <a:xfrm>
            <a:off x="3508375" y="310642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Why it’s their problem.</a:t>
            </a:r>
          </a:p>
        </p:txBody>
      </p:sp>
      <p:sp>
        <p:nvSpPr>
          <p:cNvPr id="14" name="TextBox 13"/>
          <p:cNvSpPr txBox="1"/>
          <p:nvPr/>
        </p:nvSpPr>
        <p:spPr>
          <a:xfrm>
            <a:off x="3508375" y="3553460"/>
            <a:ext cx="2682875" cy="391160"/>
          </a:xfrm>
          <a:prstGeom prst="rect">
            <a:avLst/>
          </a:prstGeom>
          <a:noFill/>
        </p:spPr>
        <p:txBody>
          <a:bodyPr wrap="none" lIns="0" tIns="0" rIns="0" bIns="0" anchor="t">
            <a:noAutofit/>
          </a:bodyPr>
          <a:lstStyle/>
          <a:p>
            <a:pPr algn="l">
              <a:lnSpc>
                <a:spcPts val="2310"/>
              </a:lnSpc>
            </a:pPr>
            <a:r>
              <a:rPr sz="2200" b="0" spc="-88">
                <a:solidFill>
                  <a:srgbClr val="0E0E12"/>
                </a:solidFill>
                <a:latin typeface="Schibsted Grotesk ExtraBold"/>
              </a:rPr>
              <a:t>Why now</a:t>
            </a:r>
          </a:p>
        </p:txBody>
      </p:sp>
      <p:sp>
        <p:nvSpPr>
          <p:cNvPr id="15" name="TextBox 14"/>
          <p:cNvSpPr txBox="1"/>
          <p:nvPr/>
        </p:nvSpPr>
        <p:spPr>
          <a:xfrm>
            <a:off x="3508375" y="3897630"/>
            <a:ext cx="2682875" cy="52451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The news that makes</a:t>
            </a:r>
            <a:br/>
            <a:r>
              <a:rPr sz="1400" b="0">
                <a:solidFill>
                  <a:srgbClr val="5C5C64"/>
                </a:solidFill>
                <a:latin typeface="Schibsted Grotesk"/>
              </a:rPr>
              <a:t>it urgent.</a:t>
            </a:r>
          </a:p>
        </p:txBody>
      </p:sp>
      <p:sp>
        <p:nvSpPr>
          <p:cNvPr id="16" name="Rectangle 15"/>
          <p:cNvSpPr/>
          <p:nvPr/>
        </p:nvSpPr>
        <p:spPr>
          <a:xfrm>
            <a:off x="6254750" y="2159000"/>
            <a:ext cx="2428875" cy="38100"/>
          </a:xfrm>
          <a:prstGeom prst="rect">
            <a:avLst/>
          </a:prstGeom>
          <a:solidFill>
            <a:srgbClr val="C9C9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254750" y="2159000"/>
            <a:ext cx="2428875" cy="38100"/>
          </a:xfrm>
          <a:prstGeom prst="rect">
            <a:avLst/>
          </a:prstGeom>
          <a:solidFill>
            <a:srgbClr val="4336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54750" y="2349500"/>
            <a:ext cx="2682875" cy="284480"/>
          </a:xfrm>
          <a:prstGeom prst="rect">
            <a:avLst/>
          </a:prstGeom>
          <a:noFill/>
        </p:spPr>
        <p:txBody>
          <a:bodyPr wrap="none" lIns="0" tIns="0" rIns="0" bIns="0" anchor="t">
            <a:noAutofit/>
          </a:bodyPr>
          <a:lstStyle/>
          <a:p>
            <a:pPr algn="l">
              <a:lnSpc>
                <a:spcPts val="1750"/>
              </a:lnSpc>
            </a:pPr>
            <a:r>
              <a:rPr sz="1400" b="0" spc="-7">
                <a:solidFill>
                  <a:srgbClr val="C9C9CF"/>
                </a:solidFill>
                <a:latin typeface="Schibsted Grotesk SemiBold"/>
              </a:rPr>
              <a:t>The way out</a:t>
            </a:r>
          </a:p>
        </p:txBody>
      </p:sp>
      <p:sp>
        <p:nvSpPr>
          <p:cNvPr id="19" name="TextBox 18"/>
          <p:cNvSpPr txBox="1"/>
          <p:nvPr/>
        </p:nvSpPr>
        <p:spPr>
          <a:xfrm>
            <a:off x="6254750" y="2349500"/>
            <a:ext cx="2682875"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way out</a:t>
            </a:r>
          </a:p>
        </p:txBody>
      </p:sp>
      <p:sp>
        <p:nvSpPr>
          <p:cNvPr id="20" name="TextBox 19"/>
          <p:cNvSpPr txBox="1"/>
          <p:nvPr/>
        </p:nvSpPr>
        <p:spPr>
          <a:xfrm>
            <a:off x="6254750" y="2762250"/>
            <a:ext cx="2682875" cy="391160"/>
          </a:xfrm>
          <a:prstGeom prst="rect">
            <a:avLst/>
          </a:prstGeom>
          <a:noFill/>
        </p:spPr>
        <p:txBody>
          <a:bodyPr wrap="none" lIns="0" tIns="0" rIns="0" bIns="0" anchor="t">
            <a:noAutofit/>
          </a:bodyPr>
          <a:lstStyle/>
          <a:p>
            <a:pPr algn="l">
              <a:lnSpc>
                <a:spcPts val="2310"/>
              </a:lnSpc>
            </a:pPr>
            <a:r>
              <a:rPr sz="2200" b="0" spc="-88">
                <a:solidFill>
                  <a:srgbClr val="C9C9CF"/>
                </a:solidFill>
                <a:latin typeface="Schibsted Grotesk ExtraBold"/>
              </a:rPr>
              <a:t>The fix</a:t>
            </a:r>
          </a:p>
        </p:txBody>
      </p:sp>
      <p:sp>
        <p:nvSpPr>
          <p:cNvPr id="21" name="TextBox 20"/>
          <p:cNvSpPr txBox="1"/>
          <p:nvPr/>
        </p:nvSpPr>
        <p:spPr>
          <a:xfrm>
            <a:off x="6254750" y="2762250"/>
            <a:ext cx="2682875" cy="391160"/>
          </a:xfrm>
          <a:prstGeom prst="rect">
            <a:avLst/>
          </a:prstGeom>
          <a:noFill/>
        </p:spPr>
        <p:txBody>
          <a:bodyPr wrap="none" lIns="0" tIns="0" rIns="0" bIns="0" anchor="t">
            <a:noAutofit/>
          </a:bodyPr>
          <a:lstStyle/>
          <a:p>
            <a:pPr algn="l">
              <a:lnSpc>
                <a:spcPts val="2310"/>
              </a:lnSpc>
            </a:pPr>
            <a:r>
              <a:rPr sz="2200" b="0" spc="-88">
                <a:solidFill>
                  <a:srgbClr val="4336E3"/>
                </a:solidFill>
                <a:latin typeface="Schibsted Grotesk ExtraBold"/>
              </a:rPr>
              <a:t>The fix</a:t>
            </a:r>
          </a:p>
        </p:txBody>
      </p:sp>
      <p:sp>
        <p:nvSpPr>
          <p:cNvPr id="22" name="TextBox 21"/>
          <p:cNvSpPr txBox="1"/>
          <p:nvPr/>
        </p:nvSpPr>
        <p:spPr>
          <a:xfrm>
            <a:off x="6254750" y="3106420"/>
            <a:ext cx="2682875" cy="293370"/>
          </a:xfrm>
          <a:prstGeom prst="rect">
            <a:avLst/>
          </a:prstGeom>
          <a:noFill/>
        </p:spPr>
        <p:txBody>
          <a:bodyPr wrap="none" lIns="0" tIns="0" rIns="0" bIns="0" anchor="t">
            <a:noAutofit/>
          </a:bodyPr>
          <a:lstStyle/>
          <a:p>
            <a:pPr algn="l">
              <a:lnSpc>
                <a:spcPts val="1820"/>
              </a:lnSpc>
            </a:pPr>
            <a:r>
              <a:rPr sz="1400" b="0">
                <a:solidFill>
                  <a:srgbClr val="C9C9CF"/>
                </a:solidFill>
                <a:latin typeface="Schibsted Grotesk"/>
              </a:rPr>
              <a:t>Proof it can be solved.</a:t>
            </a:r>
          </a:p>
        </p:txBody>
      </p:sp>
      <p:sp>
        <p:nvSpPr>
          <p:cNvPr id="23" name="TextBox 22"/>
          <p:cNvSpPr txBox="1"/>
          <p:nvPr/>
        </p:nvSpPr>
        <p:spPr>
          <a:xfrm>
            <a:off x="6254750" y="310642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Proof it can be solved.</a:t>
            </a:r>
          </a:p>
        </p:txBody>
      </p:sp>
      <p:sp>
        <p:nvSpPr>
          <p:cNvPr id="24" name="TextBox 23"/>
          <p:cNvSpPr txBox="1"/>
          <p:nvPr/>
        </p:nvSpPr>
        <p:spPr>
          <a:xfrm>
            <a:off x="6254750" y="3553460"/>
            <a:ext cx="2682875" cy="391160"/>
          </a:xfrm>
          <a:prstGeom prst="rect">
            <a:avLst/>
          </a:prstGeom>
          <a:noFill/>
        </p:spPr>
        <p:txBody>
          <a:bodyPr wrap="none" lIns="0" tIns="0" rIns="0" bIns="0" anchor="t">
            <a:noAutofit/>
          </a:bodyPr>
          <a:lstStyle/>
          <a:p>
            <a:pPr algn="l">
              <a:lnSpc>
                <a:spcPts val="2310"/>
              </a:lnSpc>
            </a:pPr>
            <a:r>
              <a:rPr sz="2200" b="0" spc="-88">
                <a:solidFill>
                  <a:srgbClr val="C9C9CF"/>
                </a:solidFill>
                <a:latin typeface="Schibsted Grotesk ExtraBold"/>
              </a:rPr>
              <a:t>The call</a:t>
            </a:r>
          </a:p>
        </p:txBody>
      </p:sp>
      <p:sp>
        <p:nvSpPr>
          <p:cNvPr id="25" name="TextBox 24"/>
          <p:cNvSpPr txBox="1"/>
          <p:nvPr/>
        </p:nvSpPr>
        <p:spPr>
          <a:xfrm>
            <a:off x="6254750" y="3553460"/>
            <a:ext cx="2682875" cy="391160"/>
          </a:xfrm>
          <a:prstGeom prst="rect">
            <a:avLst/>
          </a:prstGeom>
          <a:noFill/>
        </p:spPr>
        <p:txBody>
          <a:bodyPr wrap="none" lIns="0" tIns="0" rIns="0" bIns="0" anchor="t">
            <a:noAutofit/>
          </a:bodyPr>
          <a:lstStyle/>
          <a:p>
            <a:pPr algn="l">
              <a:lnSpc>
                <a:spcPts val="2310"/>
              </a:lnSpc>
            </a:pPr>
            <a:r>
              <a:rPr sz="2200" b="0" spc="-88">
                <a:solidFill>
                  <a:srgbClr val="4336E3"/>
                </a:solidFill>
                <a:latin typeface="Schibsted Grotesk ExtraBold"/>
              </a:rPr>
              <a:t>The call</a:t>
            </a:r>
          </a:p>
        </p:txBody>
      </p:sp>
      <p:sp>
        <p:nvSpPr>
          <p:cNvPr id="26" name="TextBox 25"/>
          <p:cNvSpPr txBox="1"/>
          <p:nvPr/>
        </p:nvSpPr>
        <p:spPr>
          <a:xfrm>
            <a:off x="6254750" y="3897630"/>
            <a:ext cx="2682875" cy="293370"/>
          </a:xfrm>
          <a:prstGeom prst="rect">
            <a:avLst/>
          </a:prstGeom>
          <a:noFill/>
        </p:spPr>
        <p:txBody>
          <a:bodyPr wrap="none" lIns="0" tIns="0" rIns="0" bIns="0" anchor="t">
            <a:noAutofit/>
          </a:bodyPr>
          <a:lstStyle/>
          <a:p>
            <a:pPr algn="l">
              <a:lnSpc>
                <a:spcPts val="1820"/>
              </a:lnSpc>
            </a:pPr>
            <a:r>
              <a:rPr sz="1400" b="0">
                <a:solidFill>
                  <a:srgbClr val="C9C9CF"/>
                </a:solidFill>
                <a:latin typeface="Schibsted Grotesk"/>
              </a:rPr>
              <a:t>One thing to do.</a:t>
            </a:r>
          </a:p>
        </p:txBody>
      </p:sp>
      <p:sp>
        <p:nvSpPr>
          <p:cNvPr id="27" name="TextBox 26"/>
          <p:cNvSpPr txBox="1"/>
          <p:nvPr/>
        </p:nvSpPr>
        <p:spPr>
          <a:xfrm>
            <a:off x="6254750" y="389763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One thing to do.</a:t>
            </a:r>
          </a:p>
        </p:txBody>
      </p:sp>
      <p:sp>
        <p:nvSpPr>
          <p:cNvPr id="28" name="Rectangle 27"/>
          <p:cNvSpPr/>
          <p:nvPr/>
        </p:nvSpPr>
        <p:spPr>
          <a:xfrm>
            <a:off x="9001125" y="2159000"/>
            <a:ext cx="2428875" cy="38100"/>
          </a:xfrm>
          <a:prstGeom prst="rect">
            <a:avLst/>
          </a:prstGeom>
          <a:solidFill>
            <a:srgbClr val="C9C9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9001125" y="2159000"/>
            <a:ext cx="2428875" cy="38100"/>
          </a:xfrm>
          <a:prstGeom prst="rect">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001125" y="2349500"/>
            <a:ext cx="2682875" cy="284480"/>
          </a:xfrm>
          <a:prstGeom prst="rect">
            <a:avLst/>
          </a:prstGeom>
          <a:noFill/>
        </p:spPr>
        <p:txBody>
          <a:bodyPr wrap="none" lIns="0" tIns="0" rIns="0" bIns="0" anchor="t">
            <a:noAutofit/>
          </a:bodyPr>
          <a:lstStyle/>
          <a:p>
            <a:pPr algn="l">
              <a:lnSpc>
                <a:spcPts val="1750"/>
              </a:lnSpc>
            </a:pPr>
            <a:r>
              <a:rPr sz="1400" b="0" spc="-7">
                <a:solidFill>
                  <a:srgbClr val="C9C9CF"/>
                </a:solidFill>
                <a:latin typeface="Schibsted Grotesk SemiBold"/>
              </a:rPr>
              <a:t>The takeaway</a:t>
            </a:r>
          </a:p>
        </p:txBody>
      </p:sp>
      <p:sp>
        <p:nvSpPr>
          <p:cNvPr id="31" name="TextBox 30"/>
          <p:cNvSpPr txBox="1"/>
          <p:nvPr/>
        </p:nvSpPr>
        <p:spPr>
          <a:xfrm>
            <a:off x="9001125" y="2349500"/>
            <a:ext cx="2682875"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takeaway</a:t>
            </a:r>
          </a:p>
        </p:txBody>
      </p:sp>
      <p:sp>
        <p:nvSpPr>
          <p:cNvPr id="32" name="TextBox 31"/>
          <p:cNvSpPr txBox="1"/>
          <p:nvPr/>
        </p:nvSpPr>
        <p:spPr>
          <a:xfrm>
            <a:off x="9001125" y="2762250"/>
            <a:ext cx="2682875" cy="391160"/>
          </a:xfrm>
          <a:prstGeom prst="rect">
            <a:avLst/>
          </a:prstGeom>
          <a:noFill/>
        </p:spPr>
        <p:txBody>
          <a:bodyPr wrap="none" lIns="0" tIns="0" rIns="0" bIns="0" anchor="t">
            <a:noAutofit/>
          </a:bodyPr>
          <a:lstStyle/>
          <a:p>
            <a:pPr algn="l">
              <a:lnSpc>
                <a:spcPts val="2310"/>
              </a:lnSpc>
            </a:pPr>
            <a:r>
              <a:rPr sz="2200" b="0" spc="-88">
                <a:solidFill>
                  <a:srgbClr val="C9C9CF"/>
                </a:solidFill>
                <a:latin typeface="Schibsted Grotesk ExtraBold"/>
              </a:rPr>
              <a:t>Proof</a:t>
            </a:r>
          </a:p>
        </p:txBody>
      </p:sp>
      <p:sp>
        <p:nvSpPr>
          <p:cNvPr id="33" name="TextBox 32"/>
          <p:cNvSpPr txBox="1"/>
          <p:nvPr/>
        </p:nvSpPr>
        <p:spPr>
          <a:xfrm>
            <a:off x="9001125" y="2762250"/>
            <a:ext cx="2682875" cy="391160"/>
          </a:xfrm>
          <a:prstGeom prst="rect">
            <a:avLst/>
          </a:prstGeom>
          <a:noFill/>
        </p:spPr>
        <p:txBody>
          <a:bodyPr wrap="none" lIns="0" tIns="0" rIns="0" bIns="0" anchor="t">
            <a:noAutofit/>
          </a:bodyPr>
          <a:lstStyle/>
          <a:p>
            <a:pPr algn="l">
              <a:lnSpc>
                <a:spcPts val="2310"/>
              </a:lnSpc>
            </a:pPr>
            <a:r>
              <a:rPr sz="2200" b="0" spc="-88">
                <a:solidFill>
                  <a:srgbClr val="0E0E12"/>
                </a:solidFill>
                <a:latin typeface="Schibsted Grotesk ExtraBold"/>
              </a:rPr>
              <a:t>Proof</a:t>
            </a:r>
          </a:p>
        </p:txBody>
      </p:sp>
      <p:sp>
        <p:nvSpPr>
          <p:cNvPr id="34" name="TextBox 33"/>
          <p:cNvSpPr txBox="1"/>
          <p:nvPr/>
        </p:nvSpPr>
        <p:spPr>
          <a:xfrm>
            <a:off x="9001125" y="3106420"/>
            <a:ext cx="2682875" cy="293370"/>
          </a:xfrm>
          <a:prstGeom prst="rect">
            <a:avLst/>
          </a:prstGeom>
          <a:noFill/>
        </p:spPr>
        <p:txBody>
          <a:bodyPr wrap="none" lIns="0" tIns="0" rIns="0" bIns="0" anchor="t">
            <a:noAutofit/>
          </a:bodyPr>
          <a:lstStyle/>
          <a:p>
            <a:pPr algn="l">
              <a:lnSpc>
                <a:spcPts val="1820"/>
              </a:lnSpc>
            </a:pPr>
            <a:r>
              <a:rPr sz="1400" b="0">
                <a:solidFill>
                  <a:srgbClr val="C9C9CF"/>
                </a:solidFill>
                <a:latin typeface="Schibsted Grotesk"/>
              </a:rPr>
              <a:t>The number behind it.</a:t>
            </a:r>
          </a:p>
        </p:txBody>
      </p:sp>
      <p:sp>
        <p:nvSpPr>
          <p:cNvPr id="35" name="TextBox 34"/>
          <p:cNvSpPr txBox="1"/>
          <p:nvPr/>
        </p:nvSpPr>
        <p:spPr>
          <a:xfrm>
            <a:off x="9001125" y="310642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The number behind it.</a:t>
            </a:r>
          </a:p>
        </p:txBody>
      </p:sp>
      <p:sp>
        <p:nvSpPr>
          <p:cNvPr id="36" name="TextBox 35"/>
          <p:cNvSpPr txBox="1"/>
          <p:nvPr/>
        </p:nvSpPr>
        <p:spPr>
          <a:xfrm>
            <a:off x="9001125" y="3553460"/>
            <a:ext cx="2682875" cy="391160"/>
          </a:xfrm>
          <a:prstGeom prst="rect">
            <a:avLst/>
          </a:prstGeom>
          <a:noFill/>
        </p:spPr>
        <p:txBody>
          <a:bodyPr wrap="none" lIns="0" tIns="0" rIns="0" bIns="0" anchor="t">
            <a:noAutofit/>
          </a:bodyPr>
          <a:lstStyle/>
          <a:p>
            <a:pPr algn="l">
              <a:lnSpc>
                <a:spcPts val="2310"/>
              </a:lnSpc>
            </a:pPr>
            <a:r>
              <a:rPr sz="2200" b="0" spc="-88">
                <a:solidFill>
                  <a:srgbClr val="C9C9CF"/>
                </a:solidFill>
                <a:latin typeface="Schibsted Grotesk ExtraBold"/>
              </a:rPr>
              <a:t>Feeling</a:t>
            </a:r>
          </a:p>
        </p:txBody>
      </p:sp>
      <p:sp>
        <p:nvSpPr>
          <p:cNvPr id="37" name="TextBox 36"/>
          <p:cNvSpPr txBox="1"/>
          <p:nvPr/>
        </p:nvSpPr>
        <p:spPr>
          <a:xfrm>
            <a:off x="9001125" y="3553460"/>
            <a:ext cx="2682875" cy="391160"/>
          </a:xfrm>
          <a:prstGeom prst="rect">
            <a:avLst/>
          </a:prstGeom>
          <a:noFill/>
        </p:spPr>
        <p:txBody>
          <a:bodyPr wrap="none" lIns="0" tIns="0" rIns="0" bIns="0" anchor="t">
            <a:noAutofit/>
          </a:bodyPr>
          <a:lstStyle/>
          <a:p>
            <a:pPr algn="l">
              <a:lnSpc>
                <a:spcPts val="2310"/>
              </a:lnSpc>
            </a:pPr>
            <a:r>
              <a:rPr sz="2200" b="0" spc="-88">
                <a:solidFill>
                  <a:srgbClr val="0E0E12"/>
                </a:solidFill>
                <a:latin typeface="Schibsted Grotesk ExtraBold"/>
              </a:rPr>
              <a:t>Feeling</a:t>
            </a:r>
          </a:p>
        </p:txBody>
      </p:sp>
      <p:sp>
        <p:nvSpPr>
          <p:cNvPr id="38" name="TextBox 37"/>
          <p:cNvSpPr txBox="1"/>
          <p:nvPr/>
        </p:nvSpPr>
        <p:spPr>
          <a:xfrm>
            <a:off x="9001125" y="3897630"/>
            <a:ext cx="2682875" cy="293370"/>
          </a:xfrm>
          <a:prstGeom prst="rect">
            <a:avLst/>
          </a:prstGeom>
          <a:noFill/>
        </p:spPr>
        <p:txBody>
          <a:bodyPr wrap="none" lIns="0" tIns="0" rIns="0" bIns="0" anchor="t">
            <a:noAutofit/>
          </a:bodyPr>
          <a:lstStyle/>
          <a:p>
            <a:pPr algn="l">
              <a:lnSpc>
                <a:spcPts val="1820"/>
              </a:lnSpc>
            </a:pPr>
            <a:r>
              <a:rPr sz="1400" b="0">
                <a:solidFill>
                  <a:srgbClr val="C9C9CF"/>
                </a:solidFill>
                <a:latin typeface="Schibsted Grotesk"/>
              </a:rPr>
              <a:t>What stays with them.</a:t>
            </a:r>
          </a:p>
        </p:txBody>
      </p:sp>
      <p:sp>
        <p:nvSpPr>
          <p:cNvPr id="39" name="TextBox 38"/>
          <p:cNvSpPr txBox="1"/>
          <p:nvPr/>
        </p:nvSpPr>
        <p:spPr>
          <a:xfrm>
            <a:off x="9001125" y="3897630"/>
            <a:ext cx="2682875" cy="293370"/>
          </a:xfrm>
          <a:prstGeom prst="rect">
            <a:avLst/>
          </a:prstGeom>
          <a:noFill/>
        </p:spPr>
        <p:txBody>
          <a:bodyPr wrap="none" lIns="0" tIns="0" rIns="0" bIns="0" anchor="t">
            <a:noAutofit/>
          </a:bodyPr>
          <a:lstStyle/>
          <a:p>
            <a:pPr algn="l">
              <a:lnSpc>
                <a:spcPts val="1820"/>
              </a:lnSpc>
            </a:pPr>
            <a:r>
              <a:rPr sz="1400" b="0">
                <a:solidFill>
                  <a:srgbClr val="5C5C64"/>
                </a:solidFill>
                <a:latin typeface="Schibsted Grotesk"/>
              </a:rPr>
              <a:t>What stays with them.</a:t>
            </a:r>
          </a:p>
        </p:txBody>
      </p:sp>
      <p:sp>
        <p:nvSpPr>
          <p:cNvPr id="40" name="Rectangle 39"/>
          <p:cNvSpPr/>
          <p:nvPr/>
        </p:nvSpPr>
        <p:spPr>
          <a:xfrm>
            <a:off x="762000" y="5334000"/>
            <a:ext cx="10668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762000" y="5537200"/>
            <a:ext cx="10922000" cy="405130"/>
          </a:xfrm>
          <a:prstGeom prst="rect">
            <a:avLst/>
          </a:prstGeom>
          <a:noFill/>
        </p:spPr>
        <p:txBody>
          <a:bodyPr wrap="none" lIns="0" tIns="0" rIns="0" bIns="0" anchor="t">
            <a:noAutofit/>
          </a:bodyPr>
          <a:lstStyle/>
          <a:p>
            <a:pPr algn="l">
              <a:lnSpc>
                <a:spcPts val="2420"/>
              </a:lnSpc>
            </a:pPr>
            <a:r>
              <a:rPr sz="2200" b="0" spc="-88">
                <a:solidFill>
                  <a:srgbClr val="0E0E12"/>
                </a:solidFill>
                <a:latin typeface="Schibsted Grotesk ExtraBold"/>
              </a:rPr>
              <a:t>Every alarm comes with a way out.</a:t>
            </a:r>
          </a:p>
        </p:txBody>
      </p:sp>
      <p:sp>
        <p:nvSpPr>
          <p:cNvPr id="77" name="TextBox 76"/>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xit" presetSubtype="0" fill="hold" grpId="0" nodeType="withEffect">
                                  <p:stCondLst>
                                    <p:cond delay="4600"/>
                                  </p:stCondLst>
                                  <p:childTnLst>
                                    <p:animEffect transition="out" filter="fade">
                                      <p:cBhvr>
                                        <p:cTn id="9" dur="500"/>
                                        <p:tgtEl>
                                          <p:spTgt spid="16"/>
                                        </p:tgtEl>
                                      </p:cBhvr>
                                    </p:animEffect>
                                    <p:set>
                                      <p:cBhvr>
                                        <p:cTn id="10" dur="1" fill="hold">
                                          <p:stCondLst>
                                            <p:cond delay="499"/>
                                          </p:stCondLst>
                                        </p:cTn>
                                        <p:tgtEl>
                                          <p:spTgt spid="16"/>
                                        </p:tgtEl>
                                        <p:attrNameLst>
                                          <p:attrName>style.visibility</p:attrName>
                                        </p:attrNameLst>
                                      </p:cBhvr>
                                      <p:to>
                                        <p:strVal val="hidden"/>
                                      </p:to>
                                    </p:set>
                                  </p:childTnLst>
                                </p:cTn>
                              </p:par>
                              <p:par>
                                <p:cTn id="11" presetID="10" presetClass="entr" presetSubtype="0" fill="hold" grpId="0" nodeType="withEffect">
                                  <p:stCondLst>
                                    <p:cond delay="46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xit" presetSubtype="0" fill="hold" grpId="0" nodeType="withEffect">
                                  <p:stCondLst>
                                    <p:cond delay="4600"/>
                                  </p:stCondLst>
                                  <p:childTnLst>
                                    <p:animEffect transition="out" filter="fade">
                                      <p:cBhvr>
                                        <p:cTn id="15" dur="500"/>
                                        <p:tgtEl>
                                          <p:spTgt spid="18"/>
                                        </p:tgtEl>
                                      </p:cBhvr>
                                    </p:animEffect>
                                    <p:set>
                                      <p:cBhvr>
                                        <p:cTn id="16" dur="1" fill="hold">
                                          <p:stCondLst>
                                            <p:cond delay="499"/>
                                          </p:stCondLst>
                                        </p:cTn>
                                        <p:tgtEl>
                                          <p:spTgt spid="18"/>
                                        </p:tgtEl>
                                        <p:attrNameLst>
                                          <p:attrName>style.visibility</p:attrName>
                                        </p:attrNameLst>
                                      </p:cBhvr>
                                      <p:to>
                                        <p:strVal val="hidden"/>
                                      </p:to>
                                    </p:set>
                                  </p:childTnLst>
                                </p:cTn>
                              </p:par>
                              <p:par>
                                <p:cTn id="17" presetID="10" presetClass="entr" presetSubtype="0" fill="hold" grpId="0" nodeType="withEffect">
                                  <p:stCondLst>
                                    <p:cond delay="46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xit" presetSubtype="0" fill="hold" grpId="0" nodeType="withEffect">
                                  <p:stCondLst>
                                    <p:cond delay="4600"/>
                                  </p:stCondLst>
                                  <p:childTnLst>
                                    <p:animEffect transition="out" filter="fade">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par>
                                <p:cTn id="23" presetID="10" presetClass="entr" presetSubtype="0" fill="hold" grpId="0" nodeType="withEffect">
                                  <p:stCondLst>
                                    <p:cond delay="46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xit" presetSubtype="0" fill="hold" grpId="0" nodeType="withEffect">
                                  <p:stCondLst>
                                    <p:cond delay="4600"/>
                                  </p:stCondLst>
                                  <p:childTnLst>
                                    <p:animEffect transition="out" filter="fade">
                                      <p:cBhvr>
                                        <p:cTn id="27" dur="500"/>
                                        <p:tgtEl>
                                          <p:spTgt spid="22"/>
                                        </p:tgtEl>
                                      </p:cBhvr>
                                    </p:animEffect>
                                    <p:set>
                                      <p:cBhvr>
                                        <p:cTn id="28" dur="1" fill="hold">
                                          <p:stCondLst>
                                            <p:cond delay="499"/>
                                          </p:stCondLst>
                                        </p:cTn>
                                        <p:tgtEl>
                                          <p:spTgt spid="22"/>
                                        </p:tgtEl>
                                        <p:attrNameLst>
                                          <p:attrName>style.visibility</p:attrName>
                                        </p:attrNameLst>
                                      </p:cBhvr>
                                      <p:to>
                                        <p:strVal val="hidden"/>
                                      </p:to>
                                    </p:set>
                                  </p:childTnLst>
                                </p:cTn>
                              </p:par>
                              <p:par>
                                <p:cTn id="29" presetID="10" presetClass="entr" presetSubtype="0" fill="hold" grpId="0" nodeType="withEffect">
                                  <p:stCondLst>
                                    <p:cond delay="46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xit" presetSubtype="0" fill="hold" grpId="0" nodeType="withEffect">
                                  <p:stCondLst>
                                    <p:cond delay="460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par>
                                <p:cTn id="35" presetID="10" presetClass="entr" presetSubtype="0" fill="hold" grpId="0" nodeType="withEffect">
                                  <p:stCondLst>
                                    <p:cond delay="46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xit" presetSubtype="0" fill="hold" grpId="0" nodeType="withEffect">
                                  <p:stCondLst>
                                    <p:cond delay="460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par>
                                <p:cTn id="41" presetID="10" presetClass="entr" presetSubtype="0" fill="hold" grpId="0" nodeType="withEffect">
                                  <p:stCondLst>
                                    <p:cond delay="460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par>
                                <p:cTn id="44" presetID="10" presetClass="exit" presetSubtype="0" fill="hold" grpId="0" nodeType="withEffect">
                                  <p:stCondLst>
                                    <p:cond delay="4600"/>
                                  </p:stCondLst>
                                  <p:childTnLst>
                                    <p:animEffect transition="out" filter="fade">
                                      <p:cBhvr>
                                        <p:cTn id="45" dur="500"/>
                                        <p:tgtEl>
                                          <p:spTgt spid="28"/>
                                        </p:tgtEl>
                                      </p:cBhvr>
                                    </p:animEffect>
                                    <p:set>
                                      <p:cBhvr>
                                        <p:cTn id="46" dur="1" fill="hold">
                                          <p:stCondLst>
                                            <p:cond delay="499"/>
                                          </p:stCondLst>
                                        </p:cTn>
                                        <p:tgtEl>
                                          <p:spTgt spid="28"/>
                                        </p:tgtEl>
                                        <p:attrNameLst>
                                          <p:attrName>style.visibility</p:attrName>
                                        </p:attrNameLst>
                                      </p:cBhvr>
                                      <p:to>
                                        <p:strVal val="hidden"/>
                                      </p:to>
                                    </p:set>
                                  </p:childTnLst>
                                </p:cTn>
                              </p:par>
                              <p:par>
                                <p:cTn id="47" presetID="10" presetClass="entr" presetSubtype="0" fill="hold" grpId="0" nodeType="withEffect">
                                  <p:stCondLst>
                                    <p:cond delay="460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par>
                                <p:cTn id="50" presetID="10" presetClass="exit" presetSubtype="0" fill="hold" grpId="0" nodeType="withEffect">
                                  <p:stCondLst>
                                    <p:cond delay="4600"/>
                                  </p:stCondLst>
                                  <p:childTnLst>
                                    <p:animEffect transition="out" filter="fade">
                                      <p:cBhvr>
                                        <p:cTn id="51" dur="500"/>
                                        <p:tgtEl>
                                          <p:spTgt spid="30"/>
                                        </p:tgtEl>
                                      </p:cBhvr>
                                    </p:animEffect>
                                    <p:set>
                                      <p:cBhvr>
                                        <p:cTn id="52" dur="1" fill="hold">
                                          <p:stCondLst>
                                            <p:cond delay="499"/>
                                          </p:stCondLst>
                                        </p:cTn>
                                        <p:tgtEl>
                                          <p:spTgt spid="30"/>
                                        </p:tgtEl>
                                        <p:attrNameLst>
                                          <p:attrName>style.visibility</p:attrName>
                                        </p:attrNameLst>
                                      </p:cBhvr>
                                      <p:to>
                                        <p:strVal val="hidden"/>
                                      </p:to>
                                    </p:set>
                                  </p:childTnLst>
                                </p:cTn>
                              </p:par>
                              <p:par>
                                <p:cTn id="53" presetID="10" presetClass="entr" presetSubtype="0" fill="hold" grpId="0" nodeType="withEffect">
                                  <p:stCondLst>
                                    <p:cond delay="460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par>
                                <p:cTn id="56" presetID="10" presetClass="exit" presetSubtype="0" fill="hold" grpId="0" nodeType="withEffect">
                                  <p:stCondLst>
                                    <p:cond delay="4600"/>
                                  </p:stCondLst>
                                  <p:childTnLst>
                                    <p:animEffect transition="out" filter="fade">
                                      <p:cBhvr>
                                        <p:cTn id="57" dur="500"/>
                                        <p:tgtEl>
                                          <p:spTgt spid="32"/>
                                        </p:tgtEl>
                                      </p:cBhvr>
                                    </p:animEffect>
                                    <p:set>
                                      <p:cBhvr>
                                        <p:cTn id="58" dur="1" fill="hold">
                                          <p:stCondLst>
                                            <p:cond delay="499"/>
                                          </p:stCondLst>
                                        </p:cTn>
                                        <p:tgtEl>
                                          <p:spTgt spid="32"/>
                                        </p:tgtEl>
                                        <p:attrNameLst>
                                          <p:attrName>style.visibility</p:attrName>
                                        </p:attrNameLst>
                                      </p:cBhvr>
                                      <p:to>
                                        <p:strVal val="hidden"/>
                                      </p:to>
                                    </p:set>
                                  </p:childTnLst>
                                </p:cTn>
                              </p:par>
                              <p:par>
                                <p:cTn id="59" presetID="10" presetClass="entr" presetSubtype="0" fill="hold" grpId="0" nodeType="withEffect">
                                  <p:stCondLst>
                                    <p:cond delay="460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xit" presetSubtype="0" fill="hold" grpId="0" nodeType="withEffect">
                                  <p:stCondLst>
                                    <p:cond delay="4600"/>
                                  </p:stCondLst>
                                  <p:childTnLst>
                                    <p:animEffect transition="out" filter="fade">
                                      <p:cBhvr>
                                        <p:cTn id="63" dur="500"/>
                                        <p:tgtEl>
                                          <p:spTgt spid="34"/>
                                        </p:tgtEl>
                                      </p:cBhvr>
                                    </p:animEffect>
                                    <p:set>
                                      <p:cBhvr>
                                        <p:cTn id="64" dur="1" fill="hold">
                                          <p:stCondLst>
                                            <p:cond delay="499"/>
                                          </p:stCondLst>
                                        </p:cTn>
                                        <p:tgtEl>
                                          <p:spTgt spid="34"/>
                                        </p:tgtEl>
                                        <p:attrNameLst>
                                          <p:attrName>style.visibility</p:attrName>
                                        </p:attrNameLst>
                                      </p:cBhvr>
                                      <p:to>
                                        <p:strVal val="hidden"/>
                                      </p:to>
                                    </p:set>
                                  </p:childTnLst>
                                </p:cTn>
                              </p:par>
                              <p:par>
                                <p:cTn id="65" presetID="10" presetClass="entr" presetSubtype="0" fill="hold" grpId="0" nodeType="withEffect">
                                  <p:stCondLst>
                                    <p:cond delay="460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par>
                                <p:cTn id="68" presetID="10" presetClass="exit" presetSubtype="0" fill="hold" grpId="0" nodeType="withEffect">
                                  <p:stCondLst>
                                    <p:cond delay="4600"/>
                                  </p:stCondLst>
                                  <p:childTnLst>
                                    <p:animEffect transition="out" filter="fade">
                                      <p:cBhvr>
                                        <p:cTn id="69" dur="500"/>
                                        <p:tgtEl>
                                          <p:spTgt spid="36"/>
                                        </p:tgtEl>
                                      </p:cBhvr>
                                    </p:animEffect>
                                    <p:set>
                                      <p:cBhvr>
                                        <p:cTn id="70" dur="1" fill="hold">
                                          <p:stCondLst>
                                            <p:cond delay="499"/>
                                          </p:stCondLst>
                                        </p:cTn>
                                        <p:tgtEl>
                                          <p:spTgt spid="36"/>
                                        </p:tgtEl>
                                        <p:attrNameLst>
                                          <p:attrName>style.visibility</p:attrName>
                                        </p:attrNameLst>
                                      </p:cBhvr>
                                      <p:to>
                                        <p:strVal val="hidden"/>
                                      </p:to>
                                    </p:set>
                                  </p:childTnLst>
                                </p:cTn>
                              </p:par>
                              <p:par>
                                <p:cTn id="71" presetID="10" presetClass="entr" presetSubtype="0" fill="hold" grpId="0" nodeType="withEffect">
                                  <p:stCondLst>
                                    <p:cond delay="460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par>
                                <p:cTn id="74" presetID="10" presetClass="exit" presetSubtype="0" fill="hold" grpId="0" nodeType="withEffect">
                                  <p:stCondLst>
                                    <p:cond delay="4600"/>
                                  </p:stCondLst>
                                  <p:childTnLst>
                                    <p:animEffect transition="out" filter="fade">
                                      <p:cBhvr>
                                        <p:cTn id="75" dur="500"/>
                                        <p:tgtEl>
                                          <p:spTgt spid="38"/>
                                        </p:tgtEl>
                                      </p:cBhvr>
                                    </p:animEffect>
                                    <p:set>
                                      <p:cBhvr>
                                        <p:cTn id="76"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p:bldP spid="20" grpId="0"/>
      <p:bldP spid="21" grpId="0"/>
      <p:bldP spid="22" grpId="0"/>
      <p:bldP spid="23" grpId="0"/>
      <p:bldP spid="24" grpId="0"/>
      <p:bldP spid="25" grpId="0"/>
      <p:bldP spid="26" grpId="0"/>
      <p:bldP spid="27" grpId="0"/>
      <p:bldP spid="28" grpId="0" animBg="1"/>
      <p:bldP spid="29" grpId="0" animBg="1"/>
      <p:bldP spid="30" grpId="0"/>
      <p:bldP spid="31" grpId="0"/>
      <p:bldP spid="32" grpId="0"/>
      <p:bldP spid="33" grpId="0"/>
      <p:bldP spid="34" grpId="0"/>
      <p:bldP spid="35"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1524000"/>
            <a:ext cx="952500" cy="548640"/>
          </a:xfrm>
          <a:prstGeom prst="rect">
            <a:avLst/>
          </a:prstGeom>
          <a:noFill/>
        </p:spPr>
        <p:txBody>
          <a:bodyPr wrap="none" lIns="0" tIns="0" rIns="0" bIns="0" anchor="t">
            <a:noAutofit/>
          </a:bodyPr>
          <a:lstStyle/>
          <a:p>
            <a:pPr algn="l">
              <a:lnSpc>
                <a:spcPts val="3200"/>
              </a:lnSpc>
            </a:pPr>
            <a:r>
              <a:rPr sz="3200" b="0" spc="-128">
                <a:solidFill>
                  <a:srgbClr val="3A3A42"/>
                </a:solidFill>
                <a:latin typeface="Schibsted Grotesk ExtraBold"/>
              </a:rPr>
              <a:t>1</a:t>
            </a:r>
          </a:p>
        </p:txBody>
      </p:sp>
      <p:sp>
        <p:nvSpPr>
          <p:cNvPr id="3" name="TextBox 2"/>
          <p:cNvSpPr txBox="1"/>
          <p:nvPr/>
        </p:nvSpPr>
        <p:spPr>
          <a:xfrm>
            <a:off x="1587500" y="1460500"/>
            <a:ext cx="9779000" cy="822960"/>
          </a:xfrm>
          <a:prstGeom prst="rect">
            <a:avLst/>
          </a:prstGeom>
          <a:noFill/>
        </p:spPr>
        <p:txBody>
          <a:bodyPr wrap="none" lIns="0" tIns="0" rIns="0" bIns="0" anchor="t">
            <a:noAutofit/>
          </a:bodyPr>
          <a:lstStyle/>
          <a:p>
            <a:pPr algn="l">
              <a:lnSpc>
                <a:spcPts val="4800"/>
              </a:lnSpc>
            </a:pPr>
            <a:r>
              <a:rPr sz="4800" b="0" spc="-216">
                <a:solidFill>
                  <a:srgbClr val="3A3A42"/>
                </a:solidFill>
                <a:latin typeface="Schibsted Grotesk ExtraBold"/>
              </a:rPr>
              <a:t>The problem</a:t>
            </a:r>
          </a:p>
        </p:txBody>
      </p:sp>
      <p:sp>
        <p:nvSpPr>
          <p:cNvPr id="4" name="TextBox 3"/>
          <p:cNvSpPr txBox="1"/>
          <p:nvPr/>
        </p:nvSpPr>
        <p:spPr>
          <a:xfrm>
            <a:off x="1587500" y="2159000"/>
            <a:ext cx="9779000" cy="356235"/>
          </a:xfrm>
          <a:prstGeom prst="rect">
            <a:avLst/>
          </a:prstGeom>
          <a:noFill/>
        </p:spPr>
        <p:txBody>
          <a:bodyPr wrap="none" lIns="0" tIns="0" rIns="0" bIns="0" anchor="t">
            <a:noAutofit/>
          </a:bodyPr>
          <a:lstStyle/>
          <a:p>
            <a:pPr algn="l">
              <a:lnSpc>
                <a:spcPts val="2210"/>
              </a:lnSpc>
            </a:pPr>
            <a:r>
              <a:rPr sz="1700" b="0" spc="-8">
                <a:solidFill>
                  <a:srgbClr val="3A3A42"/>
                </a:solidFill>
                <a:latin typeface="Schibsted Grotesk Medium"/>
              </a:rPr>
              <a:t>What Killer Apps found, and who has to act.</a:t>
            </a:r>
          </a:p>
        </p:txBody>
      </p:sp>
      <p:sp>
        <p:nvSpPr>
          <p:cNvPr id="5" name="TextBox 4"/>
          <p:cNvSpPr txBox="1"/>
          <p:nvPr/>
        </p:nvSpPr>
        <p:spPr>
          <a:xfrm>
            <a:off x="762000" y="3111500"/>
            <a:ext cx="952500" cy="548640"/>
          </a:xfrm>
          <a:prstGeom prst="rect">
            <a:avLst/>
          </a:prstGeom>
          <a:noFill/>
        </p:spPr>
        <p:txBody>
          <a:bodyPr wrap="none" lIns="0" tIns="0" rIns="0" bIns="0" anchor="t">
            <a:noAutofit/>
          </a:bodyPr>
          <a:lstStyle/>
          <a:p>
            <a:pPr algn="l">
              <a:lnSpc>
                <a:spcPts val="3200"/>
              </a:lnSpc>
            </a:pPr>
            <a:r>
              <a:rPr sz="3200" b="0" spc="-128">
                <a:solidFill>
                  <a:srgbClr val="3A3A42"/>
                </a:solidFill>
                <a:latin typeface="Schibsted Grotesk ExtraBold"/>
              </a:rPr>
              <a:t>2</a:t>
            </a:r>
          </a:p>
        </p:txBody>
      </p:sp>
      <p:sp>
        <p:nvSpPr>
          <p:cNvPr id="6" name="TextBox 5"/>
          <p:cNvSpPr txBox="1"/>
          <p:nvPr/>
        </p:nvSpPr>
        <p:spPr>
          <a:xfrm>
            <a:off x="1587500" y="3048000"/>
            <a:ext cx="9779000" cy="822960"/>
          </a:xfrm>
          <a:prstGeom prst="rect">
            <a:avLst/>
          </a:prstGeom>
          <a:noFill/>
        </p:spPr>
        <p:txBody>
          <a:bodyPr wrap="none" lIns="0" tIns="0" rIns="0" bIns="0" anchor="t">
            <a:noAutofit/>
          </a:bodyPr>
          <a:lstStyle/>
          <a:p>
            <a:pPr algn="l">
              <a:lnSpc>
                <a:spcPts val="4800"/>
              </a:lnSpc>
            </a:pPr>
            <a:r>
              <a:rPr sz="4800" b="0" spc="-216">
                <a:solidFill>
                  <a:srgbClr val="3A3A42"/>
                </a:solidFill>
                <a:latin typeface="Schibsted Grotesk ExtraBold"/>
              </a:rPr>
              <a:t>The framework</a:t>
            </a:r>
          </a:p>
        </p:txBody>
      </p:sp>
      <p:sp>
        <p:nvSpPr>
          <p:cNvPr id="7" name="TextBox 6"/>
          <p:cNvSpPr txBox="1"/>
          <p:nvPr/>
        </p:nvSpPr>
        <p:spPr>
          <a:xfrm>
            <a:off x="1587500" y="3746500"/>
            <a:ext cx="9779000" cy="356235"/>
          </a:xfrm>
          <a:prstGeom prst="rect">
            <a:avLst/>
          </a:prstGeom>
          <a:noFill/>
        </p:spPr>
        <p:txBody>
          <a:bodyPr wrap="none" lIns="0" tIns="0" rIns="0" bIns="0" anchor="t">
            <a:noAutofit/>
          </a:bodyPr>
          <a:lstStyle/>
          <a:p>
            <a:pPr algn="l">
              <a:lnSpc>
                <a:spcPts val="2210"/>
              </a:lnSpc>
            </a:pPr>
            <a:r>
              <a:rPr sz="1700" b="0" spc="-8">
                <a:solidFill>
                  <a:srgbClr val="3A3A42"/>
                </a:solidFill>
                <a:latin typeface="Schibsted Grotesk Medium"/>
              </a:rPr>
              <a:t>Eight messages, written for each audience.</a:t>
            </a:r>
          </a:p>
        </p:txBody>
      </p:sp>
      <p:sp>
        <p:nvSpPr>
          <p:cNvPr id="8" name="TextBox 7"/>
          <p:cNvSpPr txBox="1"/>
          <p:nvPr/>
        </p:nvSpPr>
        <p:spPr>
          <a:xfrm>
            <a:off x="762000" y="4699000"/>
            <a:ext cx="952500" cy="548640"/>
          </a:xfrm>
          <a:prstGeom prst="rect">
            <a:avLst/>
          </a:prstGeom>
          <a:noFill/>
        </p:spPr>
        <p:txBody>
          <a:bodyPr wrap="none" lIns="0" tIns="0" rIns="0" bIns="0" anchor="t">
            <a:noAutofit/>
          </a:bodyPr>
          <a:lstStyle/>
          <a:p>
            <a:pPr algn="l">
              <a:lnSpc>
                <a:spcPts val="3200"/>
              </a:lnSpc>
            </a:pPr>
            <a:r>
              <a:rPr sz="3200" b="0" spc="-128">
                <a:solidFill>
                  <a:srgbClr val="F23A40"/>
                </a:solidFill>
                <a:latin typeface="Schibsted Grotesk ExtraBold"/>
              </a:rPr>
              <a:t>3</a:t>
            </a:r>
          </a:p>
        </p:txBody>
      </p:sp>
      <p:sp>
        <p:nvSpPr>
          <p:cNvPr id="9" name="TextBox 8"/>
          <p:cNvSpPr txBox="1"/>
          <p:nvPr/>
        </p:nvSpPr>
        <p:spPr>
          <a:xfrm>
            <a:off x="1587500" y="4635500"/>
            <a:ext cx="9779000" cy="822960"/>
          </a:xfrm>
          <a:prstGeom prst="rect">
            <a:avLst/>
          </a:prstGeom>
          <a:noFill/>
        </p:spPr>
        <p:txBody>
          <a:bodyPr wrap="none" lIns="0" tIns="0" rIns="0" bIns="0" anchor="t">
            <a:noAutofit/>
          </a:bodyPr>
          <a:lstStyle/>
          <a:p>
            <a:pPr algn="l">
              <a:lnSpc>
                <a:spcPts val="4800"/>
              </a:lnSpc>
            </a:pPr>
            <a:r>
              <a:rPr sz="4800" b="0" spc="-216">
                <a:solidFill>
                  <a:srgbClr val="FFFFFF"/>
                </a:solidFill>
                <a:latin typeface="Schibsted Grotesk ExtraBold"/>
              </a:rPr>
              <a:t>The campaign</a:t>
            </a:r>
          </a:p>
        </p:txBody>
      </p:sp>
      <p:sp>
        <p:nvSpPr>
          <p:cNvPr id="10" name="TextBox 9"/>
          <p:cNvSpPr txBox="1"/>
          <p:nvPr/>
        </p:nvSpPr>
        <p:spPr>
          <a:xfrm>
            <a:off x="1587500" y="5334000"/>
            <a:ext cx="9779000" cy="356235"/>
          </a:xfrm>
          <a:prstGeom prst="rect">
            <a:avLst/>
          </a:prstGeom>
          <a:noFill/>
        </p:spPr>
        <p:txBody>
          <a:bodyPr wrap="none" lIns="0" tIns="0" rIns="0" bIns="0" anchor="t">
            <a:noAutofit/>
          </a:bodyPr>
          <a:lstStyle/>
          <a:p>
            <a:pPr algn="l">
              <a:lnSpc>
                <a:spcPts val="2210"/>
              </a:lnSpc>
            </a:pPr>
            <a:r>
              <a:rPr sz="1700" b="0" spc="-8">
                <a:solidFill>
                  <a:srgbClr val="A6A6AD"/>
                </a:solidFill>
                <a:latin typeface="Schibsted Grotesk Medium"/>
              </a:rPr>
              <a:t>Messaging, creative and channels for each audience, timed to the case.</a:t>
            </a:r>
          </a:p>
        </p:txBody>
      </p:sp>
      <p:sp>
        <p:nvSpPr>
          <p:cNvPr id="11" name="TextBox 10"/>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3A40"/>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304800"/>
          </a:xfrm>
          <a:prstGeom prst="rect">
            <a:avLst/>
          </a:prstGeom>
          <a:noFill/>
        </p:spPr>
        <p:txBody>
          <a:bodyPr wrap="none" lIns="0" tIns="0" rIns="0" bIns="0" anchor="t">
            <a:noAutofit/>
          </a:bodyPr>
          <a:lstStyle/>
          <a:p>
            <a:pPr algn="l">
              <a:lnSpc>
                <a:spcPts val="1875"/>
              </a:lnSpc>
            </a:pPr>
            <a:r>
              <a:rPr sz="1500" b="1" spc="-22">
                <a:solidFill>
                  <a:srgbClr val="FFFFFF"/>
                </a:solidFill>
                <a:latin typeface="Schibsted Grotesk"/>
              </a:rPr>
              <a:t>Audience 1 of 3</a:t>
            </a:r>
          </a:p>
        </p:txBody>
      </p:sp>
      <p:sp>
        <p:nvSpPr>
          <p:cNvPr id="3" name="TextBox 2"/>
          <p:cNvSpPr txBox="1"/>
          <p:nvPr/>
        </p:nvSpPr>
        <p:spPr>
          <a:xfrm>
            <a:off x="762000" y="2540000"/>
            <a:ext cx="10922000" cy="1285875"/>
          </a:xfrm>
          <a:prstGeom prst="rect">
            <a:avLst/>
          </a:prstGeom>
          <a:noFill/>
        </p:spPr>
        <p:txBody>
          <a:bodyPr wrap="none" lIns="0" tIns="0" rIns="0" bIns="0" anchor="t">
            <a:noAutofit/>
          </a:bodyPr>
          <a:lstStyle/>
          <a:p>
            <a:pPr algn="l">
              <a:lnSpc>
                <a:spcPts val="7500"/>
              </a:lnSpc>
            </a:pPr>
            <a:r>
              <a:rPr sz="7500" b="0" spc="-338">
                <a:solidFill>
                  <a:srgbClr val="FFFFFF"/>
                </a:solidFill>
                <a:latin typeface="Schibsted Grotesk ExtraBold"/>
              </a:rPr>
              <a:t>The public</a:t>
            </a:r>
          </a:p>
        </p:txBody>
      </p:sp>
      <p:sp>
        <p:nvSpPr>
          <p:cNvPr id="4" name="TextBox 3"/>
          <p:cNvSpPr txBox="1"/>
          <p:nvPr/>
        </p:nvSpPr>
        <p:spPr>
          <a:xfrm>
            <a:off x="762000" y="3619500"/>
            <a:ext cx="10922000" cy="617220"/>
          </a:xfrm>
          <a:prstGeom prst="rect">
            <a:avLst/>
          </a:prstGeom>
          <a:noFill/>
        </p:spPr>
        <p:txBody>
          <a:bodyPr wrap="none" lIns="0" tIns="0" rIns="0" bIns="0" anchor="t">
            <a:noAutofit/>
          </a:bodyPr>
          <a:lstStyle/>
          <a:p>
            <a:pPr algn="l">
              <a:lnSpc>
                <a:spcPts val="3600"/>
              </a:lnSpc>
            </a:pPr>
            <a:r>
              <a:rPr sz="3600" b="0" spc="-144">
                <a:solidFill>
                  <a:srgbClr val="0E0E12"/>
                </a:solidFill>
                <a:latin typeface="Schibsted Grotesk ExtraBold"/>
              </a:rPr>
              <a:t>School attacks</a:t>
            </a:r>
          </a:p>
        </p:txBody>
      </p:sp>
      <p:sp>
        <p:nvSpPr>
          <p:cNvPr id="5" name="TextBox 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1" spc="-21">
                <a:solidFill>
                  <a:srgbClr val="FFFFFF"/>
                </a:solidFill>
                <a:latin typeface="Schibsted Grotesk"/>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Audience 1: The public</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FFFFFF"/>
                </a:solidFill>
                <a:latin typeface="Schibsted Grotesk ExtraBold"/>
              </a:rPr>
              <a:t>Public approach</a:t>
            </a:r>
          </a:p>
        </p:txBody>
      </p:sp>
      <p:sp>
        <p:nvSpPr>
          <p:cNvPr id="4" name="TextBox 3"/>
          <p:cNvSpPr txBox="1"/>
          <p:nvPr/>
        </p:nvSpPr>
        <p:spPr>
          <a:xfrm>
            <a:off x="762000" y="2235200"/>
            <a:ext cx="6350000" cy="754380"/>
          </a:xfrm>
          <a:prstGeom prst="rect">
            <a:avLst/>
          </a:prstGeom>
          <a:noFill/>
        </p:spPr>
        <p:txBody>
          <a:bodyPr wrap="none" lIns="0" tIns="0" rIns="0" bIns="0" anchor="t">
            <a:noAutofit/>
          </a:bodyPr>
          <a:lstStyle/>
          <a:p>
            <a:pPr algn="l">
              <a:lnSpc>
                <a:spcPts val="4400"/>
              </a:lnSpc>
            </a:pPr>
            <a:r>
              <a:rPr sz="4400" b="0" spc="-198">
                <a:solidFill>
                  <a:srgbClr val="FFFFFF"/>
                </a:solidFill>
                <a:latin typeface="Schibsted Grotesk ExtraBold"/>
              </a:rPr>
              <a:t>He’s a test account.</a:t>
            </a:r>
          </a:p>
        </p:txBody>
      </p:sp>
      <p:sp>
        <p:nvSpPr>
          <p:cNvPr id="5" name="TextBox 4"/>
          <p:cNvSpPr txBox="1"/>
          <p:nvPr/>
        </p:nvSpPr>
        <p:spPr>
          <a:xfrm>
            <a:off x="762000" y="2794000"/>
            <a:ext cx="6350000" cy="754380"/>
          </a:xfrm>
          <a:prstGeom prst="rect">
            <a:avLst/>
          </a:prstGeom>
          <a:noFill/>
        </p:spPr>
        <p:txBody>
          <a:bodyPr wrap="none" lIns="0" tIns="0" rIns="0" bIns="0" anchor="t">
            <a:noAutofit/>
          </a:bodyPr>
          <a:lstStyle/>
          <a:p>
            <a:pPr algn="l">
              <a:lnSpc>
                <a:spcPts val="4400"/>
              </a:lnSpc>
            </a:pPr>
            <a:r>
              <a:rPr sz="4400" b="0" spc="-198">
                <a:solidFill>
                  <a:srgbClr val="F23A40"/>
                </a:solidFill>
                <a:latin typeface="Schibsted Grotesk ExtraBold"/>
              </a:rPr>
              <a:t>The answers are real.</a:t>
            </a:r>
          </a:p>
        </p:txBody>
      </p:sp>
      <p:sp>
        <p:nvSpPr>
          <p:cNvPr id="6" name="TextBox 5"/>
          <p:cNvSpPr txBox="1"/>
          <p:nvPr/>
        </p:nvSpPr>
        <p:spPr>
          <a:xfrm>
            <a:off x="762000" y="3670300"/>
            <a:ext cx="6350000" cy="871220"/>
          </a:xfrm>
          <a:prstGeom prst="rect">
            <a:avLst/>
          </a:prstGeom>
          <a:noFill/>
        </p:spPr>
        <p:txBody>
          <a:bodyPr wrap="none" lIns="0" tIns="0" rIns="0" bIns="0" anchor="t">
            <a:noAutofit/>
          </a:bodyPr>
          <a:lstStyle/>
          <a:p>
            <a:pPr algn="l">
              <a:lnSpc>
                <a:spcPts val="2940"/>
              </a:lnSpc>
            </a:pPr>
            <a:r>
              <a:rPr sz="2800" b="0" spc="-112">
                <a:solidFill>
                  <a:srgbClr val="FFFFFF"/>
                </a:solidFill>
                <a:latin typeface="Schibsted Grotesk ExtraBold"/>
              </a:rPr>
              <a:t>Lead with the takeaway.</a:t>
            </a:r>
            <a:br/>
            <a:r>
              <a:rPr sz="2800" b="0" spc="-112">
                <a:solidFill>
                  <a:srgbClr val="FFFFFF"/>
                </a:solidFill>
                <a:latin typeface="Schibsted Grotesk ExtraBold"/>
              </a:rPr>
              <a:t>Back it up with the data.</a:t>
            </a:r>
          </a:p>
        </p:txBody>
      </p:sp>
      <p:sp>
        <p:nvSpPr>
          <p:cNvPr id="7" name="TextBox 6"/>
          <p:cNvSpPr txBox="1"/>
          <p:nvPr/>
        </p:nvSpPr>
        <p:spPr>
          <a:xfrm>
            <a:off x="762000" y="4544060"/>
            <a:ext cx="5969000" cy="607568"/>
          </a:xfrm>
          <a:prstGeom prst="rect">
            <a:avLst/>
          </a:prstGeom>
          <a:noFill/>
        </p:spPr>
        <p:txBody>
          <a:bodyPr wrap="none" lIns="0" tIns="0" rIns="0" bIns="0" anchor="t">
            <a:noAutofit/>
          </a:bodyPr>
          <a:lstStyle/>
          <a:p>
            <a:pPr algn="l">
              <a:lnSpc>
                <a:spcPts val="2112"/>
              </a:lnSpc>
            </a:pPr>
            <a:r>
              <a:rPr sz="1600" b="0" spc="-8">
                <a:solidFill>
                  <a:srgbClr val="A6A6AD"/>
                </a:solidFill>
                <a:latin typeface="Schibsted Grotesk Medium"/>
              </a:rPr>
              <a:t>A one-minute video and a nine-slide carousel, then short</a:t>
            </a:r>
            <a:br/>
            <a:r>
              <a:rPr sz="1600" b="0" spc="-8">
                <a:solidFill>
                  <a:srgbClr val="A6A6AD"/>
                </a:solidFill>
                <a:latin typeface="Schibsted Grotesk Medium"/>
              </a:rPr>
              <a:t>cuts and posts.</a:t>
            </a:r>
          </a:p>
        </p:txBody>
      </p:sp>
      <p:sp>
        <p:nvSpPr>
          <p:cNvPr id="8" name="TextBox 7"/>
          <p:cNvSpPr txBox="1"/>
          <p:nvPr/>
        </p:nvSpPr>
        <p:spPr>
          <a:xfrm>
            <a:off x="7620000" y="2324100"/>
            <a:ext cx="4064000" cy="264160"/>
          </a:xfrm>
          <a:prstGeom prst="rect">
            <a:avLst/>
          </a:prstGeom>
          <a:noFill/>
        </p:spPr>
        <p:txBody>
          <a:bodyPr wrap="none" lIns="0" tIns="0" rIns="0" bIns="0" anchor="t">
            <a:noAutofit/>
          </a:bodyPr>
          <a:lstStyle/>
          <a:p>
            <a:pPr algn="l">
              <a:lnSpc>
                <a:spcPts val="1625"/>
              </a:lnSpc>
            </a:pPr>
            <a:r>
              <a:rPr sz="1300" b="0" spc="-6">
                <a:solidFill>
                  <a:srgbClr val="7C7C84"/>
                </a:solidFill>
                <a:latin typeface="Schibsted Grotesk SemiBold"/>
              </a:rPr>
              <a:t>Four messages, four warning signs</a:t>
            </a:r>
          </a:p>
        </p:txBody>
      </p:sp>
      <p:sp>
        <p:nvSpPr>
          <p:cNvPr id="9" name="TextBox 8"/>
          <p:cNvSpPr txBox="1"/>
          <p:nvPr/>
        </p:nvSpPr>
        <p:spPr>
          <a:xfrm>
            <a:off x="7620000" y="2895600"/>
            <a:ext cx="4064000" cy="335280"/>
          </a:xfrm>
          <a:prstGeom prst="rect">
            <a:avLst/>
          </a:prstGeom>
          <a:noFill/>
        </p:spPr>
        <p:txBody>
          <a:bodyPr wrap="none" lIns="0" tIns="0" rIns="0" bIns="0" anchor="t">
            <a:noAutofit/>
          </a:bodyPr>
          <a:lstStyle/>
          <a:p>
            <a:pPr algn="l">
              <a:lnSpc>
                <a:spcPts val="2080"/>
              </a:lnSpc>
            </a:pPr>
            <a:r>
              <a:rPr sz="1600" b="0" spc="-8">
                <a:solidFill>
                  <a:srgbClr val="F23A40"/>
                </a:solidFill>
                <a:latin typeface="Schibsted Grotesk Medium"/>
              </a:rPr>
              <a:t>Revenge:</a:t>
            </a:r>
            <a:r>
              <a:rPr sz="1600" b="0" spc="-8">
                <a:solidFill>
                  <a:srgbClr val="FFFFFF"/>
                </a:solidFill>
                <a:latin typeface="Schibsted Grotesk Medium"/>
              </a:rPr>
              <a:t> he’s sick of bullies.</a:t>
            </a:r>
          </a:p>
        </p:txBody>
      </p:sp>
      <p:sp>
        <p:nvSpPr>
          <p:cNvPr id="10" name="Rectangle 9"/>
          <p:cNvSpPr/>
          <p:nvPr/>
        </p:nvSpPr>
        <p:spPr>
          <a:xfrm>
            <a:off x="7620000" y="324866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620000" y="3350260"/>
            <a:ext cx="4064000" cy="335280"/>
          </a:xfrm>
          <a:prstGeom prst="rect">
            <a:avLst/>
          </a:prstGeom>
          <a:noFill/>
        </p:spPr>
        <p:txBody>
          <a:bodyPr wrap="none" lIns="0" tIns="0" rIns="0" bIns="0" anchor="t">
            <a:noAutofit/>
          </a:bodyPr>
          <a:lstStyle/>
          <a:p>
            <a:pPr algn="l">
              <a:lnSpc>
                <a:spcPts val="2080"/>
              </a:lnSpc>
            </a:pPr>
            <a:r>
              <a:rPr sz="1600" b="0" spc="-8">
                <a:solidFill>
                  <a:srgbClr val="F23A40"/>
                </a:solidFill>
                <a:latin typeface="Schibsted Grotesk Medium"/>
              </a:rPr>
              <a:t>Obsession:</a:t>
            </a:r>
            <a:r>
              <a:rPr sz="1600" b="0" spc="-8">
                <a:solidFill>
                  <a:srgbClr val="FFFFFF"/>
                </a:solidFill>
                <a:latin typeface="Schibsted Grotesk Medium"/>
              </a:rPr>
              <a:t> famous school shooters.</a:t>
            </a:r>
          </a:p>
        </p:txBody>
      </p:sp>
      <p:sp>
        <p:nvSpPr>
          <p:cNvPr id="12" name="Rectangle 11"/>
          <p:cNvSpPr/>
          <p:nvPr/>
        </p:nvSpPr>
        <p:spPr>
          <a:xfrm>
            <a:off x="7620000" y="370332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620000" y="3804920"/>
            <a:ext cx="4064000" cy="335280"/>
          </a:xfrm>
          <a:prstGeom prst="rect">
            <a:avLst/>
          </a:prstGeom>
          <a:noFill/>
        </p:spPr>
        <p:txBody>
          <a:bodyPr wrap="none" lIns="0" tIns="0" rIns="0" bIns="0" anchor="t">
            <a:noAutofit/>
          </a:bodyPr>
          <a:lstStyle/>
          <a:p>
            <a:pPr algn="l">
              <a:lnSpc>
                <a:spcPts val="2080"/>
              </a:lnSpc>
            </a:pPr>
            <a:r>
              <a:rPr sz="1600" b="0" spc="-8">
                <a:solidFill>
                  <a:srgbClr val="F23A40"/>
                </a:solidFill>
                <a:latin typeface="Schibsted Grotesk Medium"/>
              </a:rPr>
              <a:t>A target:</a:t>
            </a:r>
            <a:r>
              <a:rPr sz="1600" b="0" spc="-8">
                <a:solidFill>
                  <a:srgbClr val="FFFFFF"/>
                </a:solidFill>
                <a:latin typeface="Schibsted Grotesk Medium"/>
              </a:rPr>
              <a:t> a map of his school.</a:t>
            </a:r>
          </a:p>
        </p:txBody>
      </p:sp>
      <p:sp>
        <p:nvSpPr>
          <p:cNvPr id="14" name="Rectangle 13"/>
          <p:cNvSpPr/>
          <p:nvPr/>
        </p:nvSpPr>
        <p:spPr>
          <a:xfrm>
            <a:off x="7620000" y="415798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620000" y="4259580"/>
            <a:ext cx="4064000" cy="335280"/>
          </a:xfrm>
          <a:prstGeom prst="rect">
            <a:avLst/>
          </a:prstGeom>
          <a:noFill/>
        </p:spPr>
        <p:txBody>
          <a:bodyPr wrap="none" lIns="0" tIns="0" rIns="0" bIns="0" anchor="t">
            <a:noAutofit/>
          </a:bodyPr>
          <a:lstStyle/>
          <a:p>
            <a:pPr algn="l">
              <a:lnSpc>
                <a:spcPts val="2080"/>
              </a:lnSpc>
            </a:pPr>
            <a:r>
              <a:rPr sz="1600" b="0" spc="-8">
                <a:solidFill>
                  <a:srgbClr val="F23A40"/>
                </a:solidFill>
                <a:latin typeface="Schibsted Grotesk Medium"/>
              </a:rPr>
              <a:t>A weapon:</a:t>
            </a:r>
            <a:r>
              <a:rPr sz="1600" b="0" spc="-8">
                <a:solidFill>
                  <a:srgbClr val="FFFFFF"/>
                </a:solidFill>
                <a:latin typeface="Schibsted Grotesk Medium"/>
              </a:rPr>
              <a:t> where to buy a gun.</a:t>
            </a:r>
          </a:p>
        </p:txBody>
      </p:sp>
      <p:sp>
        <p:nvSpPr>
          <p:cNvPr id="16" name="TextBox 15"/>
          <p:cNvSpPr txBox="1"/>
          <p:nvPr/>
        </p:nvSpPr>
        <p:spPr>
          <a:xfrm>
            <a:off x="762000" y="6350000"/>
            <a:ext cx="9144000" cy="223520"/>
          </a:xfrm>
          <a:prstGeom prst="rect">
            <a:avLst/>
          </a:prstGeom>
          <a:noFill/>
        </p:spPr>
        <p:txBody>
          <a:bodyPr wrap="none" lIns="0" tIns="0" rIns="0" bIns="0" anchor="t">
            <a:noAutofit/>
          </a:bodyPr>
          <a:lstStyle/>
          <a:p>
            <a:pPr algn="l">
              <a:lnSpc>
                <a:spcPts val="1375"/>
              </a:lnSpc>
            </a:pPr>
            <a:r>
              <a:rPr sz="1100" b="0" spc="-6">
                <a:solidFill>
                  <a:srgbClr val="7C7C84"/>
                </a:solidFill>
                <a:latin typeface="Schibsted Grotesk SemiBold"/>
              </a:rPr>
              <a:t>Killer Apps, the four test messages (p. 26).</a:t>
            </a:r>
          </a:p>
        </p:txBody>
      </p:sp>
      <p:sp>
        <p:nvSpPr>
          <p:cNvPr id="17" name="TextBox 16"/>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Audience 1: The public</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0E0E12"/>
                </a:solidFill>
                <a:latin typeface="Schibsted Grotesk ExtraBold"/>
              </a:rPr>
              <a:t>Public messaging</a:t>
            </a:r>
          </a:p>
        </p:txBody>
      </p:sp>
      <p:sp>
        <p:nvSpPr>
          <p:cNvPr id="4" name="TextBox 3"/>
          <p:cNvSpPr txBox="1"/>
          <p:nvPr/>
        </p:nvSpPr>
        <p:spPr>
          <a:xfrm>
            <a:off x="762000" y="166370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Hook</a:t>
            </a:r>
          </a:p>
        </p:txBody>
      </p:sp>
      <p:sp>
        <p:nvSpPr>
          <p:cNvPr id="5" name="TextBox 4"/>
          <p:cNvSpPr txBox="1"/>
          <p:nvPr/>
        </p:nvSpPr>
        <p:spPr>
          <a:xfrm>
            <a:off x="762000" y="1866900"/>
            <a:ext cx="5334000" cy="874395"/>
          </a:xfrm>
          <a:prstGeom prst="rect">
            <a:avLst/>
          </a:prstGeom>
          <a:noFill/>
        </p:spPr>
        <p:txBody>
          <a:bodyPr wrap="none" lIns="0" tIns="0" rIns="0" bIns="0" anchor="t">
            <a:noAutofit/>
          </a:bodyPr>
          <a:lstStyle/>
          <a:p>
            <a:pPr algn="l">
              <a:lnSpc>
                <a:spcPts val="2970"/>
              </a:lnSpc>
            </a:pPr>
            <a:r>
              <a:rPr sz="2700" b="0" spc="-108">
                <a:solidFill>
                  <a:srgbClr val="0E0E12"/>
                </a:solidFill>
                <a:latin typeface="Schibsted Grotesk ExtraBold"/>
              </a:rPr>
              <a:t>He’s 13. He’s sick of bullies.</a:t>
            </a:r>
            <a:br/>
            <a:r>
              <a:rPr sz="2700" b="0" spc="-108">
                <a:solidFill>
                  <a:srgbClr val="0E0E12"/>
                </a:solidFill>
                <a:latin typeface="Schibsted Grotesk ExtraBold"/>
              </a:rPr>
              <a:t>AI found him gun stores.</a:t>
            </a:r>
          </a:p>
        </p:txBody>
      </p:sp>
      <p:sp>
        <p:nvSpPr>
          <p:cNvPr id="6" name="TextBox 5"/>
          <p:cNvSpPr txBox="1"/>
          <p:nvPr/>
        </p:nvSpPr>
        <p:spPr>
          <a:xfrm>
            <a:off x="762000" y="292608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Primary message</a:t>
            </a:r>
          </a:p>
        </p:txBody>
      </p:sp>
      <p:sp>
        <p:nvSpPr>
          <p:cNvPr id="7" name="TextBox 6"/>
          <p:cNvSpPr txBox="1"/>
          <p:nvPr/>
        </p:nvSpPr>
        <p:spPr>
          <a:xfrm>
            <a:off x="762000" y="3129280"/>
            <a:ext cx="5334000" cy="874395"/>
          </a:xfrm>
          <a:prstGeom prst="rect">
            <a:avLst/>
          </a:prstGeom>
          <a:noFill/>
        </p:spPr>
        <p:txBody>
          <a:bodyPr wrap="none" lIns="0" tIns="0" rIns="0" bIns="0" anchor="t">
            <a:noAutofit/>
          </a:bodyPr>
          <a:lstStyle/>
          <a:p>
            <a:pPr algn="l">
              <a:lnSpc>
                <a:spcPts val="2970"/>
              </a:lnSpc>
            </a:pPr>
            <a:r>
              <a:rPr sz="2700" b="0" spc="-108">
                <a:solidFill>
                  <a:srgbClr val="F23A40"/>
                </a:solidFill>
                <a:latin typeface="Schibsted Grotesk ExtraBold"/>
              </a:rPr>
              <a:t>AI will help a 13-year-old find</a:t>
            </a:r>
            <a:br/>
            <a:r>
              <a:rPr sz="2700" b="0" spc="-108">
                <a:solidFill>
                  <a:srgbClr val="F23A40"/>
                </a:solidFill>
                <a:latin typeface="Schibsted Grotesk ExtraBold"/>
              </a:rPr>
              <a:t>a gun and a map of the school.</a:t>
            </a:r>
          </a:p>
        </p:txBody>
      </p:sp>
      <p:sp>
        <p:nvSpPr>
          <p:cNvPr id="8" name="TextBox 7"/>
          <p:cNvSpPr txBox="1"/>
          <p:nvPr/>
        </p:nvSpPr>
        <p:spPr>
          <a:xfrm>
            <a:off x="762000" y="418846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Feeling</a:t>
            </a:r>
          </a:p>
        </p:txBody>
      </p:sp>
      <p:sp>
        <p:nvSpPr>
          <p:cNvPr id="9" name="TextBox 8"/>
          <p:cNvSpPr txBox="1"/>
          <p:nvPr/>
        </p:nvSpPr>
        <p:spPr>
          <a:xfrm>
            <a:off x="762000" y="4391660"/>
            <a:ext cx="5334000" cy="874395"/>
          </a:xfrm>
          <a:prstGeom prst="rect">
            <a:avLst/>
          </a:prstGeom>
          <a:noFill/>
        </p:spPr>
        <p:txBody>
          <a:bodyPr wrap="none" lIns="0" tIns="0" rIns="0" bIns="0" anchor="t">
            <a:noAutofit/>
          </a:bodyPr>
          <a:lstStyle/>
          <a:p>
            <a:pPr algn="l">
              <a:lnSpc>
                <a:spcPts val="2970"/>
              </a:lnSpc>
            </a:pPr>
            <a:r>
              <a:rPr sz="2700" b="0" spc="-108">
                <a:solidFill>
                  <a:srgbClr val="0E0E12"/>
                </a:solidFill>
                <a:latin typeface="Schibsted Grotesk ExtraBold"/>
              </a:rPr>
              <a:t>AI is not a protector,</a:t>
            </a:r>
            <a:br/>
            <a:r>
              <a:rPr sz="2700" b="0" spc="-108">
                <a:solidFill>
                  <a:srgbClr val="0E0E12"/>
                </a:solidFill>
                <a:latin typeface="Schibsted Grotesk ExtraBold"/>
              </a:rPr>
              <a:t>it’s an accomplice.</a:t>
            </a:r>
          </a:p>
        </p:txBody>
      </p:sp>
      <p:sp>
        <p:nvSpPr>
          <p:cNvPr id="10" name="TextBox 9"/>
          <p:cNvSpPr txBox="1"/>
          <p:nvPr/>
        </p:nvSpPr>
        <p:spPr>
          <a:xfrm>
            <a:off x="6350000" y="16637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Why me</a:t>
            </a:r>
          </a:p>
        </p:txBody>
      </p:sp>
      <p:sp>
        <p:nvSpPr>
          <p:cNvPr id="11" name="TextBox 10"/>
          <p:cNvSpPr txBox="1"/>
          <p:nvPr/>
        </p:nvSpPr>
        <p:spPr>
          <a:xfrm>
            <a:off x="6350000" y="16637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Why me</a:t>
            </a:r>
          </a:p>
        </p:txBody>
      </p:sp>
      <p:sp>
        <p:nvSpPr>
          <p:cNvPr id="12" name="TextBox 11"/>
          <p:cNvSpPr txBox="1"/>
          <p:nvPr/>
        </p:nvSpPr>
        <p:spPr>
          <a:xfrm>
            <a:off x="6350000" y="1854200"/>
            <a:ext cx="5334000" cy="56197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Your kid is back at school with hundreds of kids who</a:t>
            </a:r>
            <a:br/>
            <a:r>
              <a:rPr sz="1500" b="0" spc="-8">
                <a:solidFill>
                  <a:srgbClr val="C9C9CF"/>
                </a:solidFill>
                <a:latin typeface="Schibsted Grotesk Medium"/>
              </a:rPr>
              <a:t>use AI.</a:t>
            </a:r>
          </a:p>
        </p:txBody>
      </p:sp>
      <p:sp>
        <p:nvSpPr>
          <p:cNvPr id="13" name="TextBox 12"/>
          <p:cNvSpPr txBox="1"/>
          <p:nvPr/>
        </p:nvSpPr>
        <p:spPr>
          <a:xfrm>
            <a:off x="6350000" y="1854200"/>
            <a:ext cx="5334000" cy="56197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Your kid is back at school with hundreds of kids who</a:t>
            </a:r>
            <a:br/>
            <a:r>
              <a:rPr sz="1500" b="0" spc="-8">
                <a:solidFill>
                  <a:srgbClr val="0E0E12"/>
                </a:solidFill>
                <a:latin typeface="Schibsted Grotesk Medium"/>
              </a:rPr>
              <a:t>use AI.</a:t>
            </a:r>
          </a:p>
        </p:txBody>
      </p:sp>
      <p:sp>
        <p:nvSpPr>
          <p:cNvPr id="14" name="Rectangle 13"/>
          <p:cNvSpPr/>
          <p:nvPr/>
        </p:nvSpPr>
        <p:spPr>
          <a:xfrm>
            <a:off x="6350000" y="243840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50000" y="25654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Why now</a:t>
            </a:r>
          </a:p>
        </p:txBody>
      </p:sp>
      <p:sp>
        <p:nvSpPr>
          <p:cNvPr id="16" name="TextBox 15"/>
          <p:cNvSpPr txBox="1"/>
          <p:nvPr/>
        </p:nvSpPr>
        <p:spPr>
          <a:xfrm>
            <a:off x="6350000" y="25654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Why now</a:t>
            </a:r>
          </a:p>
        </p:txBody>
      </p:sp>
      <p:sp>
        <p:nvSpPr>
          <p:cNvPr id="17" name="TextBox 16"/>
          <p:cNvSpPr txBox="1"/>
          <p:nvPr/>
        </p:nvSpPr>
        <p:spPr>
          <a:xfrm>
            <a:off x="6350000" y="2755900"/>
            <a:ext cx="5334000" cy="8096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School is back. The Supreme Court is deciding.</a:t>
            </a:r>
            <a:br/>
            <a:r>
              <a:rPr sz="1500" b="0" spc="-8">
                <a:solidFill>
                  <a:srgbClr val="C9C9CF"/>
                </a:solidFill>
                <a:latin typeface="Schibsted Grotesk Medium"/>
              </a:rPr>
              <a:t>OpenAI faces 30+ lawsuits over the Tumbler</a:t>
            </a:r>
            <a:br/>
            <a:r>
              <a:rPr sz="1500" b="0" spc="-8">
                <a:solidFill>
                  <a:srgbClr val="C9C9CF"/>
                </a:solidFill>
                <a:latin typeface="Schibsted Grotesk Medium"/>
              </a:rPr>
              <a:t>Ridge school shooting.</a:t>
            </a:r>
          </a:p>
        </p:txBody>
      </p:sp>
      <p:sp>
        <p:nvSpPr>
          <p:cNvPr id="18" name="TextBox 17"/>
          <p:cNvSpPr txBox="1"/>
          <p:nvPr/>
        </p:nvSpPr>
        <p:spPr>
          <a:xfrm>
            <a:off x="6350000" y="2755900"/>
            <a:ext cx="5334000" cy="8096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School is back. The Supreme Court is deciding.</a:t>
            </a:r>
            <a:br/>
            <a:r>
              <a:rPr sz="1500" b="0" spc="-8">
                <a:solidFill>
                  <a:srgbClr val="0E0E12"/>
                </a:solidFill>
                <a:latin typeface="Schibsted Grotesk Medium"/>
              </a:rPr>
              <a:t>OpenAI faces 30+ lawsuits over the Tumbler</a:t>
            </a:r>
            <a:br/>
            <a:r>
              <a:rPr sz="1500" b="0" spc="-8">
                <a:solidFill>
                  <a:srgbClr val="0E0E12"/>
                </a:solidFill>
                <a:latin typeface="Schibsted Grotesk Medium"/>
              </a:rPr>
              <a:t>Ridge school shooting.</a:t>
            </a:r>
          </a:p>
        </p:txBody>
      </p:sp>
      <p:sp>
        <p:nvSpPr>
          <p:cNvPr id="19" name="Rectangle 18"/>
          <p:cNvSpPr/>
          <p:nvPr/>
        </p:nvSpPr>
        <p:spPr>
          <a:xfrm>
            <a:off x="6350000" y="358775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50000" y="371475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The fix</a:t>
            </a:r>
          </a:p>
        </p:txBody>
      </p:sp>
      <p:sp>
        <p:nvSpPr>
          <p:cNvPr id="21" name="TextBox 20"/>
          <p:cNvSpPr txBox="1"/>
          <p:nvPr/>
        </p:nvSpPr>
        <p:spPr>
          <a:xfrm>
            <a:off x="6350000" y="371475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The fix</a:t>
            </a:r>
          </a:p>
        </p:txBody>
      </p:sp>
      <p:sp>
        <p:nvSpPr>
          <p:cNvPr id="22" name="TextBox 21"/>
          <p:cNvSpPr txBox="1"/>
          <p:nvPr/>
        </p:nvSpPr>
        <p:spPr>
          <a:xfrm>
            <a:off x="6350000" y="3905250"/>
            <a:ext cx="5334000" cy="3143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One AI already says no, so every AI can.</a:t>
            </a:r>
          </a:p>
        </p:txBody>
      </p:sp>
      <p:sp>
        <p:nvSpPr>
          <p:cNvPr id="23" name="TextBox 22"/>
          <p:cNvSpPr txBox="1"/>
          <p:nvPr/>
        </p:nvSpPr>
        <p:spPr>
          <a:xfrm>
            <a:off x="6350000" y="3905250"/>
            <a:ext cx="5334000" cy="3143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One AI already says no, so every AI can.</a:t>
            </a:r>
          </a:p>
        </p:txBody>
      </p:sp>
      <p:sp>
        <p:nvSpPr>
          <p:cNvPr id="24" name="Rectangle 23"/>
          <p:cNvSpPr/>
          <p:nvPr/>
        </p:nvSpPr>
        <p:spPr>
          <a:xfrm>
            <a:off x="6350000" y="424180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350000" y="43688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The call</a:t>
            </a:r>
          </a:p>
        </p:txBody>
      </p:sp>
      <p:sp>
        <p:nvSpPr>
          <p:cNvPr id="26" name="TextBox 25"/>
          <p:cNvSpPr txBox="1"/>
          <p:nvPr/>
        </p:nvSpPr>
        <p:spPr>
          <a:xfrm>
            <a:off x="6350000" y="43688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The call</a:t>
            </a:r>
          </a:p>
        </p:txBody>
      </p:sp>
      <p:sp>
        <p:nvSpPr>
          <p:cNvPr id="27" name="TextBox 26"/>
          <p:cNvSpPr txBox="1"/>
          <p:nvPr/>
        </p:nvSpPr>
        <p:spPr>
          <a:xfrm>
            <a:off x="6350000" y="4559300"/>
            <a:ext cx="5334000" cy="8096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Make every AI say no to violence</a:t>
            </a:r>
            <a:br/>
            <a:r>
              <a:rPr sz="1500" b="0" spc="-8">
                <a:solidFill>
                  <a:srgbClr val="C9C9CF"/>
                </a:solidFill>
                <a:latin typeface="Schibsted Grotesk Medium"/>
              </a:rPr>
              <a:t>(counterhate.com/say-no). Then ask your kids what</a:t>
            </a:r>
            <a:br/>
            <a:r>
              <a:rPr sz="1500" b="0" spc="-8">
                <a:solidFill>
                  <a:srgbClr val="C9C9CF"/>
                </a:solidFill>
                <a:latin typeface="Schibsted Grotesk Medium"/>
              </a:rPr>
              <a:t>their friends ask AI.</a:t>
            </a:r>
          </a:p>
        </p:txBody>
      </p:sp>
      <p:sp>
        <p:nvSpPr>
          <p:cNvPr id="28" name="TextBox 27"/>
          <p:cNvSpPr txBox="1"/>
          <p:nvPr/>
        </p:nvSpPr>
        <p:spPr>
          <a:xfrm>
            <a:off x="6350000" y="4559300"/>
            <a:ext cx="5334000" cy="8096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Make every AI say no to violence</a:t>
            </a:r>
            <a:br/>
            <a:r>
              <a:rPr sz="1500" b="0" spc="-8">
                <a:solidFill>
                  <a:srgbClr val="0E0E12"/>
                </a:solidFill>
                <a:latin typeface="Schibsted Grotesk Medium"/>
              </a:rPr>
              <a:t>(counterhate.com/say-no). Then ask your kids what</a:t>
            </a:r>
            <a:br/>
            <a:r>
              <a:rPr sz="1500" b="0" spc="-8">
                <a:solidFill>
                  <a:srgbClr val="0E0E12"/>
                </a:solidFill>
                <a:latin typeface="Schibsted Grotesk Medium"/>
              </a:rPr>
              <a:t>their friends ask AI.</a:t>
            </a:r>
          </a:p>
        </p:txBody>
      </p:sp>
      <p:sp>
        <p:nvSpPr>
          <p:cNvPr id="29" name="Rectangle 28"/>
          <p:cNvSpPr/>
          <p:nvPr/>
        </p:nvSpPr>
        <p:spPr>
          <a:xfrm>
            <a:off x="6350000" y="539115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350000" y="551815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Proof</a:t>
            </a:r>
          </a:p>
        </p:txBody>
      </p:sp>
      <p:sp>
        <p:nvSpPr>
          <p:cNvPr id="31" name="TextBox 30"/>
          <p:cNvSpPr txBox="1"/>
          <p:nvPr/>
        </p:nvSpPr>
        <p:spPr>
          <a:xfrm>
            <a:off x="6350000" y="551815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Proof</a:t>
            </a:r>
          </a:p>
        </p:txBody>
      </p:sp>
      <p:sp>
        <p:nvSpPr>
          <p:cNvPr id="32" name="TextBox 31"/>
          <p:cNvSpPr txBox="1"/>
          <p:nvPr/>
        </p:nvSpPr>
        <p:spPr>
          <a:xfrm>
            <a:off x="6350000" y="5708650"/>
            <a:ext cx="5334000" cy="56197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9 in 10 AI apps failed to talk him out of it.</a:t>
            </a:r>
            <a:br/>
            <a:r>
              <a:rPr sz="1500" b="0" spc="-8">
                <a:solidFill>
                  <a:srgbClr val="C9C9CF"/>
                </a:solidFill>
                <a:latin typeface="Schibsted Grotesk Medium"/>
              </a:rPr>
              <a:t>Perplexity served as an accomplice 100% of the time.</a:t>
            </a:r>
          </a:p>
        </p:txBody>
      </p:sp>
      <p:sp>
        <p:nvSpPr>
          <p:cNvPr id="33" name="TextBox 32"/>
          <p:cNvSpPr txBox="1"/>
          <p:nvPr/>
        </p:nvSpPr>
        <p:spPr>
          <a:xfrm>
            <a:off x="6350000" y="5708650"/>
            <a:ext cx="5334000" cy="56197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9 in 10 AI apps failed to talk him out of it.</a:t>
            </a:r>
            <a:br/>
            <a:r>
              <a:rPr sz="1500" b="0" spc="-8">
                <a:solidFill>
                  <a:srgbClr val="0E0E12"/>
                </a:solidFill>
                <a:latin typeface="Schibsted Grotesk Medium"/>
              </a:rPr>
              <a:t>Perplexity served as an accomplice 100% of the time.</a:t>
            </a:r>
          </a:p>
        </p:txBody>
      </p:sp>
      <p:sp>
        <p:nvSpPr>
          <p:cNvPr id="65" name="TextBox 6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7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1700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0" presetClass="entr" presetSubtype="0" fill="hold" grpId="0" nodeType="withEffect">
                                  <p:stCondLst>
                                    <p:cond delay="17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xit" presetSubtype="0" fill="hold" grpId="0" nodeType="withEffect">
                                  <p:stCondLst>
                                    <p:cond delay="1700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0" presetClass="entr" presetSubtype="0" fill="hold" grpId="0" nodeType="withEffect">
                                  <p:stCondLst>
                                    <p:cond delay="17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xit" presetSubtype="0" fill="hold" grpId="0" nodeType="withEffect">
                                  <p:stCondLst>
                                    <p:cond delay="1700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par>
                                <p:cTn id="23" presetID="10" presetClass="entr" presetSubtype="0" fill="hold" grpId="0" nodeType="withEffect">
                                  <p:stCondLst>
                                    <p:cond delay="170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xit" presetSubtype="0" fill="hold" grpId="0" nodeType="withEffect">
                                  <p:stCondLst>
                                    <p:cond delay="17000"/>
                                  </p:stCondLst>
                                  <p:childTnLst>
                                    <p:animEffect transition="out" filter="fade">
                                      <p:cBhvr>
                                        <p:cTn id="27" dur="500"/>
                                        <p:tgtEl>
                                          <p:spTgt spid="17"/>
                                        </p:tgtEl>
                                      </p:cBhvr>
                                    </p:animEffect>
                                    <p:set>
                                      <p:cBhvr>
                                        <p:cTn id="28" dur="1" fill="hold">
                                          <p:stCondLst>
                                            <p:cond delay="499"/>
                                          </p:stCondLst>
                                        </p:cTn>
                                        <p:tgtEl>
                                          <p:spTgt spid="17"/>
                                        </p:tgtEl>
                                        <p:attrNameLst>
                                          <p:attrName>style.visibility</p:attrName>
                                        </p:attrNameLst>
                                      </p:cBhvr>
                                      <p:to>
                                        <p:strVal val="hidden"/>
                                      </p:to>
                                    </p:set>
                                  </p:childTnLst>
                                </p:cTn>
                              </p:par>
                              <p:par>
                                <p:cTn id="29" presetID="10" presetClass="entr" presetSubtype="0" fill="hold" grpId="0" nodeType="withEffect">
                                  <p:stCondLst>
                                    <p:cond delay="170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xit" presetSubtype="0" fill="hold" grpId="0" nodeType="withEffect">
                                  <p:stCondLst>
                                    <p:cond delay="17000"/>
                                  </p:stCondLst>
                                  <p:childTnLst>
                                    <p:animEffect transition="out" filter="fade">
                                      <p:cBhvr>
                                        <p:cTn id="33" dur="500"/>
                                        <p:tgtEl>
                                          <p:spTgt spid="20"/>
                                        </p:tgtEl>
                                      </p:cBhvr>
                                    </p:animEffect>
                                    <p:set>
                                      <p:cBhvr>
                                        <p:cTn id="34" dur="1" fill="hold">
                                          <p:stCondLst>
                                            <p:cond delay="499"/>
                                          </p:stCondLst>
                                        </p:cTn>
                                        <p:tgtEl>
                                          <p:spTgt spid="20"/>
                                        </p:tgtEl>
                                        <p:attrNameLst>
                                          <p:attrName>style.visibility</p:attrName>
                                        </p:attrNameLst>
                                      </p:cBhvr>
                                      <p:to>
                                        <p:strVal val="hidden"/>
                                      </p:to>
                                    </p:set>
                                  </p:childTnLst>
                                </p:cTn>
                              </p:par>
                              <p:par>
                                <p:cTn id="35" presetID="10" presetClass="entr" presetSubtype="0" fill="hold" grpId="0" nodeType="withEffect">
                                  <p:stCondLst>
                                    <p:cond delay="1700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xit" presetSubtype="0" fill="hold" grpId="0" nodeType="withEffect">
                                  <p:stCondLst>
                                    <p:cond delay="17000"/>
                                  </p:stCondLst>
                                  <p:childTnLst>
                                    <p:animEffect transition="out" filter="fade">
                                      <p:cBhvr>
                                        <p:cTn id="39" dur="500"/>
                                        <p:tgtEl>
                                          <p:spTgt spid="22"/>
                                        </p:tgtEl>
                                      </p:cBhvr>
                                    </p:animEffect>
                                    <p:set>
                                      <p:cBhvr>
                                        <p:cTn id="40" dur="1" fill="hold">
                                          <p:stCondLst>
                                            <p:cond delay="499"/>
                                          </p:stCondLst>
                                        </p:cTn>
                                        <p:tgtEl>
                                          <p:spTgt spid="22"/>
                                        </p:tgtEl>
                                        <p:attrNameLst>
                                          <p:attrName>style.visibility</p:attrName>
                                        </p:attrNameLst>
                                      </p:cBhvr>
                                      <p:to>
                                        <p:strVal val="hidden"/>
                                      </p:to>
                                    </p:set>
                                  </p:childTnLst>
                                </p:cTn>
                              </p:par>
                              <p:par>
                                <p:cTn id="41" presetID="10" presetClass="entr" presetSubtype="0" fill="hold" grpId="0" nodeType="withEffect">
                                  <p:stCondLst>
                                    <p:cond delay="170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xit" presetSubtype="0" fill="hold" grpId="0" nodeType="withEffect">
                                  <p:stCondLst>
                                    <p:cond delay="17000"/>
                                  </p:stCondLst>
                                  <p:childTnLst>
                                    <p:animEffect transition="out" filter="fade">
                                      <p:cBhvr>
                                        <p:cTn id="45" dur="500"/>
                                        <p:tgtEl>
                                          <p:spTgt spid="25"/>
                                        </p:tgtEl>
                                      </p:cBhvr>
                                    </p:animEffect>
                                    <p:set>
                                      <p:cBhvr>
                                        <p:cTn id="46" dur="1" fill="hold">
                                          <p:stCondLst>
                                            <p:cond delay="499"/>
                                          </p:stCondLst>
                                        </p:cTn>
                                        <p:tgtEl>
                                          <p:spTgt spid="25"/>
                                        </p:tgtEl>
                                        <p:attrNameLst>
                                          <p:attrName>style.visibility</p:attrName>
                                        </p:attrNameLst>
                                      </p:cBhvr>
                                      <p:to>
                                        <p:strVal val="hidden"/>
                                      </p:to>
                                    </p:set>
                                  </p:childTnLst>
                                </p:cTn>
                              </p:par>
                              <p:par>
                                <p:cTn id="47" presetID="10" presetClass="entr" presetSubtype="0" fill="hold" grpId="0" nodeType="withEffect">
                                  <p:stCondLst>
                                    <p:cond delay="1700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par>
                                <p:cTn id="50" presetID="10" presetClass="exit" presetSubtype="0" fill="hold" grpId="0" nodeType="withEffect">
                                  <p:stCondLst>
                                    <p:cond delay="17000"/>
                                  </p:stCondLst>
                                  <p:childTnLst>
                                    <p:animEffect transition="out" filter="fade">
                                      <p:cBhvr>
                                        <p:cTn id="51" dur="500"/>
                                        <p:tgtEl>
                                          <p:spTgt spid="27"/>
                                        </p:tgtEl>
                                      </p:cBhvr>
                                    </p:animEffect>
                                    <p:set>
                                      <p:cBhvr>
                                        <p:cTn id="52" dur="1" fill="hold">
                                          <p:stCondLst>
                                            <p:cond delay="499"/>
                                          </p:stCondLst>
                                        </p:cTn>
                                        <p:tgtEl>
                                          <p:spTgt spid="27"/>
                                        </p:tgtEl>
                                        <p:attrNameLst>
                                          <p:attrName>style.visibility</p:attrName>
                                        </p:attrNameLst>
                                      </p:cBhvr>
                                      <p:to>
                                        <p:strVal val="hidden"/>
                                      </p:to>
                                    </p:set>
                                  </p:childTnLst>
                                </p:cTn>
                              </p:par>
                              <p:par>
                                <p:cTn id="53" presetID="10" presetClass="entr" presetSubtype="0" fill="hold" grpId="0" nodeType="withEffect">
                                  <p:stCondLst>
                                    <p:cond delay="17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10" presetClass="exit" presetSubtype="0" fill="hold" grpId="0" nodeType="withEffect">
                                  <p:stCondLst>
                                    <p:cond delay="17000"/>
                                  </p:stCondLst>
                                  <p:childTnLst>
                                    <p:animEffect transition="out" filter="fade">
                                      <p:cBhvr>
                                        <p:cTn id="57" dur="500"/>
                                        <p:tgtEl>
                                          <p:spTgt spid="30"/>
                                        </p:tgtEl>
                                      </p:cBhvr>
                                    </p:animEffect>
                                    <p:set>
                                      <p:cBhvr>
                                        <p:cTn id="58" dur="1" fill="hold">
                                          <p:stCondLst>
                                            <p:cond delay="499"/>
                                          </p:stCondLst>
                                        </p:cTn>
                                        <p:tgtEl>
                                          <p:spTgt spid="30"/>
                                        </p:tgtEl>
                                        <p:attrNameLst>
                                          <p:attrName>style.visibility</p:attrName>
                                        </p:attrNameLst>
                                      </p:cBhvr>
                                      <p:to>
                                        <p:strVal val="hidden"/>
                                      </p:to>
                                    </p:set>
                                  </p:childTnLst>
                                </p:cTn>
                              </p:par>
                              <p:par>
                                <p:cTn id="59" presetID="10" presetClass="entr" presetSubtype="0" fill="hold" grpId="0" nodeType="withEffect">
                                  <p:stCondLst>
                                    <p:cond delay="1700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xit" presetSubtype="0" fill="hold" grpId="0" nodeType="withEffect">
                                  <p:stCondLst>
                                    <p:cond delay="17000"/>
                                  </p:stCondLst>
                                  <p:childTnLst>
                                    <p:animEffect transition="out" filter="fade">
                                      <p:cBhvr>
                                        <p:cTn id="63" dur="500"/>
                                        <p:tgtEl>
                                          <p:spTgt spid="32"/>
                                        </p:tgtEl>
                                      </p:cBhvr>
                                    </p:animEffect>
                                    <p:set>
                                      <p:cBhvr>
                                        <p:cTn id="64"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5" grpId="0"/>
      <p:bldP spid="16" grpId="0"/>
      <p:bldP spid="17" grpId="0"/>
      <p:bldP spid="18" grpId="0"/>
      <p:bldP spid="20" grpId="0"/>
      <p:bldP spid="21" grpId="0"/>
      <p:bldP spid="22" grpId="0"/>
      <p:bldP spid="23" grpId="0"/>
      <p:bldP spid="25" grpId="0"/>
      <p:bldP spid="26" grpId="0"/>
      <p:bldP spid="27" grpId="0"/>
      <p:bldP spid="28" grpId="0"/>
      <p:bldP spid="30" grpId="0"/>
      <p:bldP spid="31"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pic>
        <p:nvPicPr>
          <p:cNvPr id="2" name="four-messages-human-9x16.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81500" y="381000"/>
            <a:ext cx="3429000" cy="6096000"/>
          </a:xfrm>
          <a:prstGeom prst="rect">
            <a:avLst/>
          </a:prstGeom>
        </p:spPr>
      </p:pic>
      <p:sp>
        <p:nvSpPr>
          <p:cNvPr id="3" name="TextBox 2"/>
          <p:cNvSpPr txBox="1"/>
          <p:nvPr/>
        </p:nvSpPr>
        <p:spPr>
          <a:xfrm>
            <a:off x="762000" y="482600"/>
            <a:ext cx="3810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Audience 1: The public</a:t>
            </a:r>
          </a:p>
        </p:txBody>
      </p:sp>
      <p:sp>
        <p:nvSpPr>
          <p:cNvPr id="4" name="TextBox 3"/>
          <p:cNvSpPr txBox="1"/>
          <p:nvPr/>
        </p:nvSpPr>
        <p:spPr>
          <a:xfrm>
            <a:off x="762000" y="952500"/>
            <a:ext cx="3302000" cy="1361440"/>
          </a:xfrm>
          <a:prstGeom prst="rect">
            <a:avLst/>
          </a:prstGeom>
          <a:noFill/>
        </p:spPr>
        <p:txBody>
          <a:bodyPr wrap="none" lIns="0" tIns="0" rIns="0" bIns="0" anchor="t">
            <a:noAutofit/>
          </a:bodyPr>
          <a:lstStyle/>
          <a:p>
            <a:pPr algn="l">
              <a:lnSpc>
                <a:spcPts val="3200"/>
              </a:lnSpc>
            </a:pPr>
            <a:r>
              <a:rPr sz="3200" b="0" spc="-128">
                <a:solidFill>
                  <a:srgbClr val="FFFFFF"/>
                </a:solidFill>
                <a:latin typeface="Schibsted Grotesk ExtraBold"/>
              </a:rPr>
              <a:t>What the</a:t>
            </a:r>
            <a:br/>
            <a:r>
              <a:rPr sz="3200" b="0" spc="-128">
                <a:solidFill>
                  <a:srgbClr val="FFFFFF"/>
                </a:solidFill>
                <a:latin typeface="Schibsted Grotesk ExtraBold"/>
              </a:rPr>
              <a:t>public sees</a:t>
            </a:r>
            <a:br/>
            <a:r>
              <a:rPr sz="3200" b="0" spc="-128">
                <a:solidFill>
                  <a:srgbClr val="A6A6AD"/>
                </a:solidFill>
                <a:latin typeface="Schibsted Grotesk ExtraBold"/>
              </a:rPr>
              <a:t>(video)</a:t>
            </a:r>
          </a:p>
        </p:txBody>
      </p:sp>
      <p:sp>
        <p:nvSpPr>
          <p:cNvPr id="5" name="TextBox 4"/>
          <p:cNvSpPr txBox="1"/>
          <p:nvPr/>
        </p:nvSpPr>
        <p:spPr>
          <a:xfrm>
            <a:off x="762000" y="5969000"/>
            <a:ext cx="3302000" cy="293370"/>
          </a:xfrm>
          <a:prstGeom prst="rect">
            <a:avLst/>
          </a:prstGeom>
          <a:noFill/>
        </p:spPr>
        <p:txBody>
          <a:bodyPr wrap="none" lIns="0" tIns="0" rIns="0" bIns="0" anchor="t">
            <a:noAutofit/>
          </a:bodyPr>
          <a:lstStyle/>
          <a:p>
            <a:pPr algn="l">
              <a:lnSpc>
                <a:spcPts val="1820"/>
              </a:lnSpc>
            </a:pPr>
            <a:r>
              <a:rPr sz="1400" b="0" spc="-7">
                <a:solidFill>
                  <a:srgbClr val="A6A6AD"/>
                </a:solidFill>
                <a:latin typeface="Schibsted Grotesk Medium"/>
              </a:rPr>
              <a:t>One minute. Sound on.</a:t>
            </a:r>
          </a:p>
        </p:txBody>
      </p:sp>
      <p:sp>
        <p:nvSpPr>
          <p:cNvPr id="6" name="TextBox 5"/>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12</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Audience 1: The public</a:t>
            </a:r>
          </a:p>
        </p:txBody>
      </p:sp>
      <p:sp>
        <p:nvSpPr>
          <p:cNvPr id="3" name="TextBox 2"/>
          <p:cNvSpPr txBox="1"/>
          <p:nvPr/>
        </p:nvSpPr>
        <p:spPr>
          <a:xfrm>
            <a:off x="762000" y="977900"/>
            <a:ext cx="2235200" cy="952754"/>
          </a:xfrm>
          <a:prstGeom prst="rect">
            <a:avLst/>
          </a:prstGeom>
          <a:noFill/>
        </p:spPr>
        <p:txBody>
          <a:bodyPr wrap="none" lIns="0" tIns="0" rIns="0" bIns="0" anchor="t">
            <a:noAutofit/>
          </a:bodyPr>
          <a:lstStyle/>
          <a:p>
            <a:pPr algn="l">
              <a:lnSpc>
                <a:spcPts val="2244"/>
              </a:lnSpc>
            </a:pPr>
            <a:r>
              <a:rPr sz="2200" b="0" spc="-88">
                <a:solidFill>
                  <a:srgbClr val="FFFFFF"/>
                </a:solidFill>
                <a:latin typeface="Schibsted Grotesk ExtraBold"/>
              </a:rPr>
              <a:t>What the</a:t>
            </a:r>
            <a:br/>
            <a:r>
              <a:rPr sz="2200" b="0" spc="-88">
                <a:solidFill>
                  <a:srgbClr val="FFFFFF"/>
                </a:solidFill>
                <a:latin typeface="Schibsted Grotesk ExtraBold"/>
              </a:rPr>
              <a:t>public sees</a:t>
            </a:r>
            <a:br/>
            <a:r>
              <a:rPr sz="2200" b="0" spc="-88">
                <a:solidFill>
                  <a:srgbClr val="A6A6AD"/>
                </a:solidFill>
                <a:latin typeface="Schibsted Grotesk ExtraBold"/>
              </a:rPr>
              <a:t>(carousel)</a:t>
            </a:r>
          </a:p>
        </p:txBody>
      </p:sp>
      <p:sp>
        <p:nvSpPr>
          <p:cNvPr id="4" name="TextBox 3"/>
          <p:cNvSpPr txBox="1"/>
          <p:nvPr/>
        </p:nvSpPr>
        <p:spPr>
          <a:xfrm>
            <a:off x="762000" y="1947164"/>
            <a:ext cx="2235200" cy="1130935"/>
          </a:xfrm>
          <a:prstGeom prst="rect">
            <a:avLst/>
          </a:prstGeom>
          <a:noFill/>
        </p:spPr>
        <p:txBody>
          <a:bodyPr wrap="none" lIns="0" tIns="0" rIns="0" bIns="0" anchor="t">
            <a:noAutofit/>
          </a:bodyPr>
          <a:lstStyle/>
          <a:p>
            <a:pPr algn="l">
              <a:lnSpc>
                <a:spcPts val="1690"/>
              </a:lnSpc>
            </a:pPr>
            <a:r>
              <a:rPr sz="1300" b="0" spc="-6">
                <a:solidFill>
                  <a:srgbClr val="A6A6AD"/>
                </a:solidFill>
                <a:latin typeface="Schibsted Grotesk Medium"/>
              </a:rPr>
              <a:t>The same story at</a:t>
            </a:r>
            <a:br/>
            <a:r>
              <a:rPr sz="1300" b="0" spc="-6">
                <a:solidFill>
                  <a:srgbClr val="A6A6AD"/>
                </a:solidFill>
                <a:latin typeface="Schibsted Grotesk Medium"/>
              </a:rPr>
              <a:t>reading pace, for</a:t>
            </a:r>
            <a:br/>
            <a:r>
              <a:rPr sz="1300" b="0" spc="-6">
                <a:solidFill>
                  <a:srgbClr val="A6A6AD"/>
                </a:solidFill>
                <a:latin typeface="Schibsted Grotesk Medium"/>
              </a:rPr>
              <a:t>Instagram, Facebook</a:t>
            </a:r>
            <a:br/>
            <a:r>
              <a:rPr sz="1300" b="0" spc="-6">
                <a:solidFill>
                  <a:srgbClr val="A6A6AD"/>
                </a:solidFill>
                <a:latin typeface="Schibsted Grotesk Medium"/>
              </a:rPr>
              <a:t>and LinkedIn, and as</a:t>
            </a:r>
            <a:br/>
            <a:r>
              <a:rPr sz="1300" b="0" spc="-6">
                <a:solidFill>
                  <a:srgbClr val="A6A6AD"/>
                </a:solidFill>
                <a:latin typeface="Schibsted Grotesk Medium"/>
              </a:rPr>
              <a:t>a thread on X.</a:t>
            </a:r>
          </a:p>
        </p:txBody>
      </p:sp>
      <p:pic>
        <p:nvPicPr>
          <p:cNvPr id="5" name="Picture 4" descr="four-messages-01_8a1eba44df.jpg">
            <a:hlinkClick r:id="rId3" action="ppaction://hlinksldjump"/>
          </p:cNvPr>
          <p:cNvPicPr>
            <a:picLocks noChangeAspect="1"/>
          </p:cNvPicPr>
          <p:nvPr/>
        </p:nvPicPr>
        <p:blipFill>
          <a:blip r:embed="rId4"/>
          <a:stretch>
            <a:fillRect/>
          </a:stretch>
        </p:blipFill>
        <p:spPr>
          <a:xfrm>
            <a:off x="2933700" y="1016000"/>
            <a:ext cx="1981200" cy="2476500"/>
          </a:xfrm>
          <a:prstGeom prst="rect">
            <a:avLst/>
          </a:prstGeom>
          <a:ln w="12700">
            <a:solidFill>
              <a:srgbClr val="34343C"/>
            </a:solidFill>
          </a:ln>
        </p:spPr>
      </p:pic>
      <p:pic>
        <p:nvPicPr>
          <p:cNvPr id="6" name="Picture 5" descr="four-messages-02_3a6f39a815.jpg">
            <a:hlinkClick r:id="rId5" action="ppaction://hlinksldjump"/>
          </p:cNvPr>
          <p:cNvPicPr>
            <a:picLocks noChangeAspect="1"/>
          </p:cNvPicPr>
          <p:nvPr/>
        </p:nvPicPr>
        <p:blipFill>
          <a:blip r:embed="rId6"/>
          <a:stretch>
            <a:fillRect/>
          </a:stretch>
        </p:blipFill>
        <p:spPr>
          <a:xfrm>
            <a:off x="5105400" y="1016000"/>
            <a:ext cx="1981200" cy="2476500"/>
          </a:xfrm>
          <a:prstGeom prst="rect">
            <a:avLst/>
          </a:prstGeom>
          <a:ln w="12700">
            <a:solidFill>
              <a:srgbClr val="34343C"/>
            </a:solidFill>
          </a:ln>
        </p:spPr>
      </p:pic>
      <p:pic>
        <p:nvPicPr>
          <p:cNvPr id="7" name="Picture 6" descr="four-messages-03_5850de073f.jpg">
            <a:hlinkClick r:id="rId7" action="ppaction://hlinksldjump"/>
          </p:cNvPr>
          <p:cNvPicPr>
            <a:picLocks noChangeAspect="1"/>
          </p:cNvPicPr>
          <p:nvPr/>
        </p:nvPicPr>
        <p:blipFill>
          <a:blip r:embed="rId8"/>
          <a:stretch>
            <a:fillRect/>
          </a:stretch>
        </p:blipFill>
        <p:spPr>
          <a:xfrm>
            <a:off x="7277100" y="1016000"/>
            <a:ext cx="1981200" cy="2476500"/>
          </a:xfrm>
          <a:prstGeom prst="rect">
            <a:avLst/>
          </a:prstGeom>
          <a:ln w="12700">
            <a:solidFill>
              <a:srgbClr val="34343C"/>
            </a:solidFill>
          </a:ln>
        </p:spPr>
      </p:pic>
      <p:pic>
        <p:nvPicPr>
          <p:cNvPr id="8" name="Picture 7" descr="four-messages-04_d35c30e2cc.jpg">
            <a:hlinkClick r:id="rId9" action="ppaction://hlinksldjump"/>
          </p:cNvPr>
          <p:cNvPicPr>
            <a:picLocks noChangeAspect="1"/>
          </p:cNvPicPr>
          <p:nvPr/>
        </p:nvPicPr>
        <p:blipFill>
          <a:blip r:embed="rId10"/>
          <a:stretch>
            <a:fillRect/>
          </a:stretch>
        </p:blipFill>
        <p:spPr>
          <a:xfrm>
            <a:off x="9448800" y="1016000"/>
            <a:ext cx="1981200" cy="2476500"/>
          </a:xfrm>
          <a:prstGeom prst="rect">
            <a:avLst/>
          </a:prstGeom>
          <a:ln w="12700">
            <a:solidFill>
              <a:srgbClr val="34343C"/>
            </a:solidFill>
          </a:ln>
        </p:spPr>
      </p:pic>
      <p:pic>
        <p:nvPicPr>
          <p:cNvPr id="9" name="Picture 8" descr="four-messages-05_836f9557ef.jpg">
            <a:hlinkClick r:id="rId11" action="ppaction://hlinksldjump"/>
          </p:cNvPr>
          <p:cNvPicPr>
            <a:picLocks noChangeAspect="1"/>
          </p:cNvPicPr>
          <p:nvPr/>
        </p:nvPicPr>
        <p:blipFill>
          <a:blip r:embed="rId12"/>
          <a:stretch>
            <a:fillRect/>
          </a:stretch>
        </p:blipFill>
        <p:spPr>
          <a:xfrm>
            <a:off x="762000" y="3683000"/>
            <a:ext cx="1981200" cy="2476500"/>
          </a:xfrm>
          <a:prstGeom prst="rect">
            <a:avLst/>
          </a:prstGeom>
          <a:ln w="12700">
            <a:solidFill>
              <a:srgbClr val="34343C"/>
            </a:solidFill>
          </a:ln>
        </p:spPr>
      </p:pic>
      <p:pic>
        <p:nvPicPr>
          <p:cNvPr id="10" name="Picture 9" descr="four-messages-06_666a1a3726.jpg">
            <a:hlinkClick r:id="rId13" action="ppaction://hlinksldjump"/>
          </p:cNvPr>
          <p:cNvPicPr>
            <a:picLocks noChangeAspect="1"/>
          </p:cNvPicPr>
          <p:nvPr/>
        </p:nvPicPr>
        <p:blipFill>
          <a:blip r:embed="rId14"/>
          <a:stretch>
            <a:fillRect/>
          </a:stretch>
        </p:blipFill>
        <p:spPr>
          <a:xfrm>
            <a:off x="2933700" y="3683000"/>
            <a:ext cx="1981200" cy="2476500"/>
          </a:xfrm>
          <a:prstGeom prst="rect">
            <a:avLst/>
          </a:prstGeom>
          <a:ln w="12700">
            <a:solidFill>
              <a:srgbClr val="34343C"/>
            </a:solidFill>
          </a:ln>
        </p:spPr>
      </p:pic>
      <p:pic>
        <p:nvPicPr>
          <p:cNvPr id="11" name="Picture 10" descr="four-messages-07_e58796eb5c.jpg">
            <a:hlinkClick r:id="rId15" action="ppaction://hlinksldjump"/>
          </p:cNvPr>
          <p:cNvPicPr>
            <a:picLocks noChangeAspect="1"/>
          </p:cNvPicPr>
          <p:nvPr/>
        </p:nvPicPr>
        <p:blipFill>
          <a:blip r:embed="rId16"/>
          <a:stretch>
            <a:fillRect/>
          </a:stretch>
        </p:blipFill>
        <p:spPr>
          <a:xfrm>
            <a:off x="5105400" y="3683000"/>
            <a:ext cx="1981200" cy="2476500"/>
          </a:xfrm>
          <a:prstGeom prst="rect">
            <a:avLst/>
          </a:prstGeom>
          <a:ln w="12700">
            <a:solidFill>
              <a:srgbClr val="34343C"/>
            </a:solidFill>
          </a:ln>
        </p:spPr>
      </p:pic>
      <p:pic>
        <p:nvPicPr>
          <p:cNvPr id="12" name="Picture 11" descr="four-messages-08_7a00d7df1a.jpg">
            <a:hlinkClick r:id="rId17" action="ppaction://hlinksldjump"/>
          </p:cNvPr>
          <p:cNvPicPr>
            <a:picLocks noChangeAspect="1"/>
          </p:cNvPicPr>
          <p:nvPr/>
        </p:nvPicPr>
        <p:blipFill>
          <a:blip r:embed="rId18"/>
          <a:stretch>
            <a:fillRect/>
          </a:stretch>
        </p:blipFill>
        <p:spPr>
          <a:xfrm>
            <a:off x="7277100" y="3683000"/>
            <a:ext cx="1981200" cy="2476500"/>
          </a:xfrm>
          <a:prstGeom prst="rect">
            <a:avLst/>
          </a:prstGeom>
          <a:ln w="12700">
            <a:solidFill>
              <a:srgbClr val="34343C"/>
            </a:solidFill>
          </a:ln>
        </p:spPr>
      </p:pic>
      <p:pic>
        <p:nvPicPr>
          <p:cNvPr id="13" name="Picture 12" descr="four-messages-09_bac6b652d4.jpg">
            <a:hlinkClick r:id="rId19" action="ppaction://hlinksldjump"/>
          </p:cNvPr>
          <p:cNvPicPr>
            <a:picLocks noChangeAspect="1"/>
          </p:cNvPicPr>
          <p:nvPr/>
        </p:nvPicPr>
        <p:blipFill>
          <a:blip r:embed="rId20"/>
          <a:stretch>
            <a:fillRect/>
          </a:stretch>
        </p:blipFill>
        <p:spPr>
          <a:xfrm>
            <a:off x="9448800" y="3683000"/>
            <a:ext cx="1981200" cy="2476500"/>
          </a:xfrm>
          <a:prstGeom prst="rect">
            <a:avLst/>
          </a:prstGeom>
          <a:ln w="12700">
            <a:solidFill>
              <a:srgbClr val="34343C"/>
            </a:solidFill>
          </a:ln>
        </p:spPr>
      </p:pic>
      <p:sp>
        <p:nvSpPr>
          <p:cNvPr id="14" name="TextBox 13"/>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1_8a1eba44df.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1 of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2_3a6f39a815.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2 of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3_5850de073f.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3 of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4_d35c30e2cc.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4 of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5_836f9557ef.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5 of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6_666a1a3726.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6 of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7_e58796eb5c.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7 of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8_7a00d7df1a.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8 of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rgbClr val="1B1B21"/>
        </a:solidFill>
        <a:effectLst/>
      </p:bgPr>
    </p:bg>
    <p:spTree>
      <p:nvGrpSpPr>
        <p:cNvPr id="1" name=""/>
        <p:cNvGrpSpPr/>
        <p:nvPr/>
      </p:nvGrpSpPr>
      <p:grpSpPr>
        <a:xfrm>
          <a:off x="0" y="0"/>
          <a:ext cx="0" cy="0"/>
          <a:chOff x="0" y="0"/>
          <a:chExt cx="0" cy="0"/>
        </a:xfrm>
      </p:grpSpPr>
      <p:pic>
        <p:nvPicPr>
          <p:cNvPr id="2" name="Picture 1" descr="four-messages-09_bac6b652d4.jpg">
            <a:hlinkClick r:id="rId3" action="ppaction://hlinksldjump"/>
          </p:cNvPr>
          <p:cNvPicPr>
            <a:picLocks noChangeAspect="1"/>
          </p:cNvPicPr>
          <p:nvPr/>
        </p:nvPicPr>
        <p:blipFill>
          <a:blip r:embed="rId4"/>
          <a:stretch>
            <a:fillRect/>
          </a:stretch>
        </p:blipFill>
        <p:spPr>
          <a:xfrm>
            <a:off x="3657600" y="381000"/>
            <a:ext cx="4876800" cy="6096000"/>
          </a:xfrm>
          <a:prstGeom prst="rect">
            <a:avLst/>
          </a:prstGeom>
          <a:ln w="12700">
            <a:solidFill>
              <a:srgbClr val="34343C"/>
            </a:solidFill>
          </a:ln>
        </p:spPr>
      </p:pic>
      <p:sp>
        <p:nvSpPr>
          <p:cNvPr id="3" name="TextBox 2"/>
          <p:cNvSpPr txBox="1"/>
          <p:nvPr/>
        </p:nvSpPr>
        <p:spPr>
          <a:xfrm>
            <a:off x="762000" y="482600"/>
            <a:ext cx="2159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Carousel, 9 of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Audience 1: The public</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FFFFFF"/>
                </a:solidFill>
                <a:latin typeface="Schibsted Grotesk ExtraBold"/>
              </a:rPr>
              <a:t>Public campaign plan</a:t>
            </a:r>
          </a:p>
        </p:txBody>
      </p:sp>
      <p:sp>
        <p:nvSpPr>
          <p:cNvPr id="4" name="Rectangle 3"/>
          <p:cNvSpPr/>
          <p:nvPr/>
        </p:nvSpPr>
        <p:spPr>
          <a:xfrm>
            <a:off x="762000" y="2095500"/>
            <a:ext cx="3302000" cy="38100"/>
          </a:xfrm>
          <a:prstGeom prst="rect">
            <a:avLst/>
          </a:prstGeom>
          <a:solidFill>
            <a:srgbClr val="A6A6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62000" y="2311400"/>
            <a:ext cx="3556000" cy="445770"/>
          </a:xfrm>
          <a:prstGeom prst="rect">
            <a:avLst/>
          </a:prstGeom>
          <a:noFill/>
        </p:spPr>
        <p:txBody>
          <a:bodyPr wrap="none" lIns="0" tIns="0" rIns="0" bIns="0" anchor="t">
            <a:noAutofit/>
          </a:bodyPr>
          <a:lstStyle/>
          <a:p>
            <a:pPr algn="l">
              <a:lnSpc>
                <a:spcPts val="2600"/>
              </a:lnSpc>
            </a:pPr>
            <a:r>
              <a:rPr sz="2600" b="0" spc="-104">
                <a:solidFill>
                  <a:srgbClr val="FFFFFF"/>
                </a:solidFill>
                <a:latin typeface="Schibsted Grotesk ExtraBold"/>
              </a:rPr>
              <a:t>Channels</a:t>
            </a:r>
          </a:p>
        </p:txBody>
      </p:sp>
      <p:sp>
        <p:nvSpPr>
          <p:cNvPr id="6" name="TextBox 5"/>
          <p:cNvSpPr txBox="1"/>
          <p:nvPr/>
        </p:nvSpPr>
        <p:spPr>
          <a:xfrm>
            <a:off x="762000" y="2794000"/>
            <a:ext cx="3556000" cy="985266"/>
          </a:xfrm>
          <a:prstGeom prst="rect">
            <a:avLst/>
          </a:prstGeom>
          <a:noFill/>
        </p:spPr>
        <p:txBody>
          <a:bodyPr wrap="none" lIns="0" tIns="0" rIns="0" bIns="0" anchor="t">
            <a:noAutofit/>
          </a:bodyPr>
          <a:lstStyle/>
          <a:p>
            <a:pPr algn="l">
              <a:lnSpc>
                <a:spcPts val="2376"/>
              </a:lnSpc>
            </a:pPr>
            <a:r>
              <a:rPr sz="1800" b="0">
                <a:solidFill>
                  <a:srgbClr val="A6A6AD"/>
                </a:solidFill>
                <a:latin typeface="Schibsted Grotesk"/>
              </a:rPr>
              <a:t>Instagram, Facebook, TikTok</a:t>
            </a:r>
            <a:br/>
            <a:r>
              <a:rPr sz="1800" b="0">
                <a:solidFill>
                  <a:srgbClr val="A6A6AD"/>
                </a:solidFill>
                <a:latin typeface="Schibsted Grotesk"/>
              </a:rPr>
              <a:t>and YouTube Shorts, boosted</a:t>
            </a:r>
            <a:br/>
            <a:r>
              <a:rPr sz="1800" b="0">
                <a:solidFill>
                  <a:srgbClr val="A6A6AD"/>
                </a:solidFill>
                <a:latin typeface="Schibsted Grotesk"/>
              </a:rPr>
              <a:t>to parents of teens.</a:t>
            </a:r>
          </a:p>
        </p:txBody>
      </p:sp>
      <p:sp>
        <p:nvSpPr>
          <p:cNvPr id="7" name="TextBox 6"/>
          <p:cNvSpPr txBox="1"/>
          <p:nvPr/>
        </p:nvSpPr>
        <p:spPr>
          <a:xfrm>
            <a:off x="762000" y="3788156"/>
            <a:ext cx="3556000" cy="985266"/>
          </a:xfrm>
          <a:prstGeom prst="rect">
            <a:avLst/>
          </a:prstGeom>
          <a:noFill/>
        </p:spPr>
        <p:txBody>
          <a:bodyPr wrap="none" lIns="0" tIns="0" rIns="0" bIns="0" anchor="t">
            <a:noAutofit/>
          </a:bodyPr>
          <a:lstStyle/>
          <a:p>
            <a:pPr algn="l">
              <a:lnSpc>
                <a:spcPts val="2376"/>
              </a:lnSpc>
            </a:pPr>
            <a:r>
              <a:rPr sz="1800" b="0">
                <a:solidFill>
                  <a:srgbClr val="A6A6AD"/>
                </a:solidFill>
                <a:latin typeface="Schibsted Grotesk"/>
              </a:rPr>
              <a:t>The carousel on Instagram,</a:t>
            </a:r>
            <a:br/>
            <a:r>
              <a:rPr sz="1800" b="0">
                <a:solidFill>
                  <a:srgbClr val="A6A6AD"/>
                </a:solidFill>
                <a:latin typeface="Schibsted Grotesk"/>
              </a:rPr>
              <a:t>Facebook and LinkedIn, and</a:t>
            </a:r>
            <a:br/>
            <a:r>
              <a:rPr sz="1800" b="0">
                <a:solidFill>
                  <a:srgbClr val="A6A6AD"/>
                </a:solidFill>
                <a:latin typeface="Schibsted Grotesk"/>
              </a:rPr>
              <a:t>as a thread on X.</a:t>
            </a:r>
          </a:p>
        </p:txBody>
      </p:sp>
      <p:sp>
        <p:nvSpPr>
          <p:cNvPr id="8" name="Rectangle 7"/>
          <p:cNvSpPr/>
          <p:nvPr/>
        </p:nvSpPr>
        <p:spPr>
          <a:xfrm>
            <a:off x="4445000" y="2095500"/>
            <a:ext cx="3302000" cy="38100"/>
          </a:xfrm>
          <a:prstGeom prst="rect">
            <a:avLst/>
          </a:prstGeom>
          <a:solidFill>
            <a:srgbClr val="A6A6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445000" y="2311400"/>
            <a:ext cx="3556000" cy="445770"/>
          </a:xfrm>
          <a:prstGeom prst="rect">
            <a:avLst/>
          </a:prstGeom>
          <a:noFill/>
        </p:spPr>
        <p:txBody>
          <a:bodyPr wrap="none" lIns="0" tIns="0" rIns="0" bIns="0" anchor="t">
            <a:noAutofit/>
          </a:bodyPr>
          <a:lstStyle/>
          <a:p>
            <a:pPr algn="l">
              <a:lnSpc>
                <a:spcPts val="2600"/>
              </a:lnSpc>
            </a:pPr>
            <a:r>
              <a:rPr sz="2600" b="0" spc="-104">
                <a:solidFill>
                  <a:srgbClr val="FFFFFF"/>
                </a:solidFill>
                <a:latin typeface="Schibsted Grotesk ExtraBold"/>
              </a:rPr>
              <a:t>The ask</a:t>
            </a:r>
          </a:p>
        </p:txBody>
      </p:sp>
      <p:sp>
        <p:nvSpPr>
          <p:cNvPr id="10" name="TextBox 9"/>
          <p:cNvSpPr txBox="1"/>
          <p:nvPr/>
        </p:nvSpPr>
        <p:spPr>
          <a:xfrm>
            <a:off x="4445000" y="2794000"/>
            <a:ext cx="3556000" cy="985266"/>
          </a:xfrm>
          <a:prstGeom prst="rect">
            <a:avLst/>
          </a:prstGeom>
          <a:noFill/>
        </p:spPr>
        <p:txBody>
          <a:bodyPr wrap="none" lIns="0" tIns="0" rIns="0" bIns="0" anchor="t">
            <a:noAutofit/>
          </a:bodyPr>
          <a:lstStyle/>
          <a:p>
            <a:pPr algn="l">
              <a:lnSpc>
                <a:spcPts val="2376"/>
              </a:lnSpc>
            </a:pPr>
            <a:r>
              <a:rPr sz="1800" b="0">
                <a:solidFill>
                  <a:srgbClr val="A6A6AD"/>
                </a:solidFill>
                <a:latin typeface="Schibsted Grotesk"/>
              </a:rPr>
              <a:t>Make every AI say no to</a:t>
            </a:r>
            <a:br/>
            <a:r>
              <a:rPr sz="1800" b="0">
                <a:solidFill>
                  <a:srgbClr val="A6A6AD"/>
                </a:solidFill>
                <a:latin typeface="Schibsted Grotesk"/>
              </a:rPr>
              <a:t>violence, at</a:t>
            </a:r>
            <a:br/>
            <a:r>
              <a:rPr sz="1800" b="0">
                <a:solidFill>
                  <a:srgbClr val="A6A6AD"/>
                </a:solidFill>
                <a:latin typeface="Schibsted Grotesk"/>
              </a:rPr>
              <a:t>counterhate.com/say-no.</a:t>
            </a:r>
          </a:p>
        </p:txBody>
      </p:sp>
      <p:sp>
        <p:nvSpPr>
          <p:cNvPr id="11" name="Rectangle 10"/>
          <p:cNvSpPr/>
          <p:nvPr/>
        </p:nvSpPr>
        <p:spPr>
          <a:xfrm>
            <a:off x="8128000" y="2095500"/>
            <a:ext cx="3302000" cy="38100"/>
          </a:xfrm>
          <a:prstGeom prst="rect">
            <a:avLst/>
          </a:prstGeom>
          <a:solidFill>
            <a:srgbClr val="A6A6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28000" y="2311400"/>
            <a:ext cx="3556000" cy="445770"/>
          </a:xfrm>
          <a:prstGeom prst="rect">
            <a:avLst/>
          </a:prstGeom>
          <a:noFill/>
        </p:spPr>
        <p:txBody>
          <a:bodyPr wrap="none" lIns="0" tIns="0" rIns="0" bIns="0" anchor="t">
            <a:noAutofit/>
          </a:bodyPr>
          <a:lstStyle/>
          <a:p>
            <a:pPr algn="l">
              <a:lnSpc>
                <a:spcPts val="2600"/>
              </a:lnSpc>
            </a:pPr>
            <a:r>
              <a:rPr sz="2600" b="0" spc="-104">
                <a:solidFill>
                  <a:srgbClr val="FFFFFF"/>
                </a:solidFill>
                <a:latin typeface="Schibsted Grotesk ExtraBold"/>
              </a:rPr>
              <a:t>Measured by</a:t>
            </a:r>
          </a:p>
        </p:txBody>
      </p:sp>
      <p:sp>
        <p:nvSpPr>
          <p:cNvPr id="13" name="TextBox 12"/>
          <p:cNvSpPr txBox="1"/>
          <p:nvPr/>
        </p:nvSpPr>
        <p:spPr>
          <a:xfrm>
            <a:off x="8128000" y="2794000"/>
            <a:ext cx="3556000" cy="683514"/>
          </a:xfrm>
          <a:prstGeom prst="rect">
            <a:avLst/>
          </a:prstGeom>
          <a:noFill/>
        </p:spPr>
        <p:txBody>
          <a:bodyPr wrap="none" lIns="0" tIns="0" rIns="0" bIns="0" anchor="t">
            <a:noAutofit/>
          </a:bodyPr>
          <a:lstStyle/>
          <a:p>
            <a:pPr algn="l">
              <a:lnSpc>
                <a:spcPts val="2376"/>
              </a:lnSpc>
            </a:pPr>
            <a:r>
              <a:rPr sz="1800" b="0">
                <a:solidFill>
                  <a:srgbClr val="A6A6AD"/>
                </a:solidFill>
                <a:latin typeface="Schibsted Grotesk"/>
              </a:rPr>
              <a:t>Sign-ups, and the ad cost</a:t>
            </a:r>
            <a:br/>
            <a:r>
              <a:rPr sz="1800" b="0">
                <a:solidFill>
                  <a:srgbClr val="A6A6AD"/>
                </a:solidFill>
                <a:latin typeface="Schibsted Grotesk"/>
              </a:rPr>
              <a:t>per sign-up.</a:t>
            </a:r>
          </a:p>
        </p:txBody>
      </p:sp>
      <p:sp>
        <p:nvSpPr>
          <p:cNvPr id="14" name="TextBox 13"/>
          <p:cNvSpPr txBox="1"/>
          <p:nvPr/>
        </p:nvSpPr>
        <p:spPr>
          <a:xfrm>
            <a:off x="8128000" y="3486404"/>
            <a:ext cx="3556000" cy="381762"/>
          </a:xfrm>
          <a:prstGeom prst="rect">
            <a:avLst/>
          </a:prstGeom>
          <a:noFill/>
        </p:spPr>
        <p:txBody>
          <a:bodyPr wrap="none" lIns="0" tIns="0" rIns="0" bIns="0" anchor="t">
            <a:noAutofit/>
          </a:bodyPr>
          <a:lstStyle/>
          <a:p>
            <a:pPr algn="l">
              <a:lnSpc>
                <a:spcPts val="2376"/>
              </a:lnSpc>
            </a:pPr>
            <a:r>
              <a:rPr sz="1800" b="0">
                <a:solidFill>
                  <a:srgbClr val="A6A6AD"/>
                </a:solidFill>
                <a:latin typeface="Schibsted Grotesk"/>
              </a:rPr>
              <a:t>Shares and saves.</a:t>
            </a:r>
          </a:p>
        </p:txBody>
      </p:sp>
      <p:sp>
        <p:nvSpPr>
          <p:cNvPr id="15" name="TextBox 14"/>
          <p:cNvSpPr txBox="1"/>
          <p:nvPr/>
        </p:nvSpPr>
        <p:spPr>
          <a:xfrm>
            <a:off x="8128000" y="3877056"/>
            <a:ext cx="3556000" cy="381762"/>
          </a:xfrm>
          <a:prstGeom prst="rect">
            <a:avLst/>
          </a:prstGeom>
          <a:noFill/>
        </p:spPr>
        <p:txBody>
          <a:bodyPr wrap="none" lIns="0" tIns="0" rIns="0" bIns="0" anchor="t">
            <a:noAutofit/>
          </a:bodyPr>
          <a:lstStyle/>
          <a:p>
            <a:pPr algn="l">
              <a:lnSpc>
                <a:spcPts val="2376"/>
              </a:lnSpc>
            </a:pPr>
            <a:r>
              <a:rPr sz="1800" b="0">
                <a:solidFill>
                  <a:srgbClr val="A6A6AD"/>
                </a:solidFill>
                <a:latin typeface="Schibsted Grotesk"/>
              </a:rPr>
              <a:t>Press coverage.</a:t>
            </a:r>
          </a:p>
        </p:txBody>
      </p:sp>
      <p:sp>
        <p:nvSpPr>
          <p:cNvPr id="16" name="TextBox 15"/>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3A40"/>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304800"/>
          </a:xfrm>
          <a:prstGeom prst="rect">
            <a:avLst/>
          </a:prstGeom>
          <a:noFill/>
        </p:spPr>
        <p:txBody>
          <a:bodyPr wrap="none" lIns="0" tIns="0" rIns="0" bIns="0" anchor="t">
            <a:noAutofit/>
          </a:bodyPr>
          <a:lstStyle/>
          <a:p>
            <a:pPr algn="l">
              <a:lnSpc>
                <a:spcPts val="1875"/>
              </a:lnSpc>
            </a:pPr>
            <a:r>
              <a:rPr sz="1500" b="1" spc="-22">
                <a:solidFill>
                  <a:srgbClr val="FFFFFF"/>
                </a:solidFill>
                <a:latin typeface="Schibsted Grotesk"/>
              </a:rPr>
              <a:t>Audience 2 of 3</a:t>
            </a:r>
          </a:p>
        </p:txBody>
      </p:sp>
      <p:sp>
        <p:nvSpPr>
          <p:cNvPr id="3" name="TextBox 2"/>
          <p:cNvSpPr txBox="1"/>
          <p:nvPr/>
        </p:nvSpPr>
        <p:spPr>
          <a:xfrm>
            <a:off x="762000" y="2540000"/>
            <a:ext cx="10922000" cy="1285875"/>
          </a:xfrm>
          <a:prstGeom prst="rect">
            <a:avLst/>
          </a:prstGeom>
          <a:noFill/>
        </p:spPr>
        <p:txBody>
          <a:bodyPr wrap="none" lIns="0" tIns="0" rIns="0" bIns="0" anchor="t">
            <a:noAutofit/>
          </a:bodyPr>
          <a:lstStyle/>
          <a:p>
            <a:pPr algn="l">
              <a:lnSpc>
                <a:spcPts val="7500"/>
              </a:lnSpc>
            </a:pPr>
            <a:r>
              <a:rPr sz="7500" b="0" spc="-338">
                <a:solidFill>
                  <a:srgbClr val="FFFFFF"/>
                </a:solidFill>
                <a:latin typeface="Schibsted Grotesk ExtraBold"/>
              </a:rPr>
              <a:t>Policymakers</a:t>
            </a:r>
          </a:p>
        </p:txBody>
      </p:sp>
      <p:sp>
        <p:nvSpPr>
          <p:cNvPr id="4" name="TextBox 3"/>
          <p:cNvSpPr txBox="1"/>
          <p:nvPr/>
        </p:nvSpPr>
        <p:spPr>
          <a:xfrm>
            <a:off x="762000" y="3619500"/>
            <a:ext cx="10922000" cy="617220"/>
          </a:xfrm>
          <a:prstGeom prst="rect">
            <a:avLst/>
          </a:prstGeom>
          <a:noFill/>
        </p:spPr>
        <p:txBody>
          <a:bodyPr wrap="none" lIns="0" tIns="0" rIns="0" bIns="0" anchor="t">
            <a:noAutofit/>
          </a:bodyPr>
          <a:lstStyle/>
          <a:p>
            <a:pPr algn="l">
              <a:lnSpc>
                <a:spcPts val="3600"/>
              </a:lnSpc>
            </a:pPr>
            <a:r>
              <a:rPr sz="3600" b="0" spc="-144">
                <a:solidFill>
                  <a:srgbClr val="0E0E12"/>
                </a:solidFill>
                <a:latin typeface="Schibsted Grotesk ExtraBold"/>
              </a:rPr>
              <a:t>Political violence</a:t>
            </a:r>
          </a:p>
        </p:txBody>
      </p:sp>
      <p:sp>
        <p:nvSpPr>
          <p:cNvPr id="5" name="TextBox 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1" spc="-21">
                <a:solidFill>
                  <a:srgbClr val="FFFFFF"/>
                </a:solidFill>
                <a:latin typeface="Schibsted Grotesk"/>
              </a:rPr>
              <a:t>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Audience 2: Policymakers</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FFFFFF"/>
                </a:solidFill>
                <a:latin typeface="Schibsted Grotesk ExtraBold"/>
              </a:rPr>
              <a:t>Policymaker approach</a:t>
            </a:r>
          </a:p>
        </p:txBody>
      </p:sp>
      <p:sp>
        <p:nvSpPr>
          <p:cNvPr id="4" name="TextBox 3"/>
          <p:cNvSpPr txBox="1"/>
          <p:nvPr/>
        </p:nvSpPr>
        <p:spPr>
          <a:xfrm>
            <a:off x="762000" y="2324100"/>
            <a:ext cx="6350000" cy="470535"/>
          </a:xfrm>
          <a:prstGeom prst="rect">
            <a:avLst/>
          </a:prstGeom>
          <a:noFill/>
        </p:spPr>
        <p:txBody>
          <a:bodyPr wrap="none" lIns="0" tIns="0" rIns="0" bIns="0" anchor="t">
            <a:noAutofit/>
          </a:bodyPr>
          <a:lstStyle/>
          <a:p>
            <a:pPr algn="l">
              <a:lnSpc>
                <a:spcPts val="1625"/>
              </a:lnSpc>
            </a:pPr>
            <a:r>
              <a:rPr sz="1300" b="0" spc="-6">
                <a:solidFill>
                  <a:srgbClr val="7C7C84"/>
                </a:solidFill>
                <a:latin typeface="Schibsted Grotesk SemiBold"/>
              </a:rPr>
              <a:t>A test user asked about recent political assassinations,</a:t>
            </a:r>
            <a:br/>
            <a:r>
              <a:rPr sz="1300" b="0" spc="-6">
                <a:solidFill>
                  <a:srgbClr val="7C7C84"/>
                </a:solidFill>
                <a:latin typeface="Schibsted Grotesk SemiBold"/>
              </a:rPr>
              <a:t>then for each senator’s office.</a:t>
            </a:r>
          </a:p>
        </p:txBody>
      </p:sp>
      <p:sp>
        <p:nvSpPr>
          <p:cNvPr id="5" name="TextBox 4"/>
          <p:cNvSpPr txBox="1"/>
          <p:nvPr/>
        </p:nvSpPr>
        <p:spPr>
          <a:xfrm>
            <a:off x="762000" y="2965450"/>
            <a:ext cx="6350000" cy="754380"/>
          </a:xfrm>
          <a:prstGeom prst="rect">
            <a:avLst/>
          </a:prstGeom>
          <a:noFill/>
        </p:spPr>
        <p:txBody>
          <a:bodyPr wrap="none" lIns="0" tIns="0" rIns="0" bIns="0" anchor="t">
            <a:noAutofit/>
          </a:bodyPr>
          <a:lstStyle/>
          <a:p>
            <a:pPr algn="l">
              <a:lnSpc>
                <a:spcPts val="4400"/>
              </a:lnSpc>
            </a:pPr>
            <a:r>
              <a:rPr sz="4400" b="0" spc="-198">
                <a:solidFill>
                  <a:srgbClr val="FFFFFF"/>
                </a:solidFill>
                <a:latin typeface="Schibsted Grotesk ExtraBold"/>
              </a:rPr>
              <a:t>The user was a test.</a:t>
            </a:r>
          </a:p>
        </p:txBody>
      </p:sp>
      <p:sp>
        <p:nvSpPr>
          <p:cNvPr id="6" name="TextBox 5"/>
          <p:cNvSpPr txBox="1"/>
          <p:nvPr/>
        </p:nvSpPr>
        <p:spPr>
          <a:xfrm>
            <a:off x="762000" y="3524250"/>
            <a:ext cx="6350000" cy="754380"/>
          </a:xfrm>
          <a:prstGeom prst="rect">
            <a:avLst/>
          </a:prstGeom>
          <a:noFill/>
        </p:spPr>
        <p:txBody>
          <a:bodyPr wrap="none" lIns="0" tIns="0" rIns="0" bIns="0" anchor="t">
            <a:noAutofit/>
          </a:bodyPr>
          <a:lstStyle/>
          <a:p>
            <a:pPr algn="l">
              <a:lnSpc>
                <a:spcPts val="4400"/>
              </a:lnSpc>
            </a:pPr>
            <a:r>
              <a:rPr sz="4400" b="0" spc="-198">
                <a:solidFill>
                  <a:srgbClr val="F23A40"/>
                </a:solidFill>
                <a:latin typeface="Schibsted Grotesk ExtraBold"/>
              </a:rPr>
              <a:t>The senators are real.</a:t>
            </a:r>
          </a:p>
        </p:txBody>
      </p:sp>
      <p:sp>
        <p:nvSpPr>
          <p:cNvPr id="7" name="TextBox 6"/>
          <p:cNvSpPr txBox="1"/>
          <p:nvPr/>
        </p:nvSpPr>
        <p:spPr>
          <a:xfrm>
            <a:off x="762000" y="4400550"/>
            <a:ext cx="6350000" cy="871220"/>
          </a:xfrm>
          <a:prstGeom prst="rect">
            <a:avLst/>
          </a:prstGeom>
          <a:noFill/>
        </p:spPr>
        <p:txBody>
          <a:bodyPr wrap="none" lIns="0" tIns="0" rIns="0" bIns="0" anchor="t">
            <a:noAutofit/>
          </a:bodyPr>
          <a:lstStyle/>
          <a:p>
            <a:pPr algn="l">
              <a:lnSpc>
                <a:spcPts val="2940"/>
              </a:lnSpc>
            </a:pPr>
            <a:r>
              <a:rPr sz="2800" b="0" spc="-112">
                <a:solidFill>
                  <a:srgbClr val="FFFFFF"/>
                </a:solidFill>
                <a:latin typeface="Schibsted Grotesk ExtraBold"/>
              </a:rPr>
              <a:t>Show both parties what AI said,</a:t>
            </a:r>
            <a:br/>
            <a:r>
              <a:rPr sz="2800" b="0" spc="-112">
                <a:solidFill>
                  <a:srgbClr val="FFFFFF"/>
                </a:solidFill>
                <a:latin typeface="Schibsted Grotesk ExtraBold"/>
              </a:rPr>
              <a:t>so no one can call it partisan.</a:t>
            </a:r>
          </a:p>
        </p:txBody>
      </p:sp>
      <p:sp>
        <p:nvSpPr>
          <p:cNvPr id="8" name="TextBox 7"/>
          <p:cNvSpPr txBox="1"/>
          <p:nvPr/>
        </p:nvSpPr>
        <p:spPr>
          <a:xfrm>
            <a:off x="762000" y="5274310"/>
            <a:ext cx="5969000" cy="607568"/>
          </a:xfrm>
          <a:prstGeom prst="rect">
            <a:avLst/>
          </a:prstGeom>
          <a:noFill/>
        </p:spPr>
        <p:txBody>
          <a:bodyPr wrap="none" lIns="0" tIns="0" rIns="0" bIns="0" anchor="t">
            <a:noAutofit/>
          </a:bodyPr>
          <a:lstStyle/>
          <a:p>
            <a:pPr algn="l">
              <a:lnSpc>
                <a:spcPts val="2112"/>
              </a:lnSpc>
            </a:pPr>
            <a:r>
              <a:rPr sz="1600" b="0" spc="-8">
                <a:solidFill>
                  <a:srgbClr val="A6A6AD"/>
                </a:solidFill>
                <a:latin typeface="Schibsted Grotesk Medium"/>
              </a:rPr>
              <a:t>A one-minute video of both tests, then posts and</a:t>
            </a:r>
            <a:br/>
            <a:r>
              <a:rPr sz="1600" b="0" spc="-8">
                <a:solidFill>
                  <a:srgbClr val="A6A6AD"/>
                </a:solidFill>
                <a:latin typeface="Schibsted Grotesk Medium"/>
              </a:rPr>
              <a:t>DC Metro ads built on AI’s reply: “Of course.”</a:t>
            </a:r>
          </a:p>
        </p:txBody>
      </p:sp>
      <p:sp>
        <p:nvSpPr>
          <p:cNvPr id="9" name="TextBox 8"/>
          <p:cNvSpPr txBox="1"/>
          <p:nvPr/>
        </p:nvSpPr>
        <p:spPr>
          <a:xfrm>
            <a:off x="7620000" y="2324100"/>
            <a:ext cx="4064000" cy="599440"/>
          </a:xfrm>
          <a:prstGeom prst="rect">
            <a:avLst/>
          </a:prstGeom>
          <a:noFill/>
        </p:spPr>
        <p:txBody>
          <a:bodyPr wrap="none" lIns="0" tIns="0" rIns="0" bIns="0" anchor="t">
            <a:noAutofit/>
          </a:bodyPr>
          <a:lstStyle/>
          <a:p>
            <a:pPr algn="l">
              <a:lnSpc>
                <a:spcPts val="2080"/>
              </a:lnSpc>
            </a:pPr>
            <a:r>
              <a:rPr sz="1600" b="0" spc="-8">
                <a:solidFill>
                  <a:srgbClr val="FFFFFF"/>
                </a:solidFill>
                <a:latin typeface="Schibsted Grotesk Medium"/>
              </a:rPr>
              <a:t>Ted Cruz (R)</a:t>
            </a:r>
            <a:br/>
            <a:r>
              <a:rPr sz="1600" b="0" spc="-8">
                <a:solidFill>
                  <a:srgbClr val="FFFFFF"/>
                </a:solidFill>
                <a:latin typeface="Schibsted Grotesk Medium"/>
              </a:rPr>
              <a:t>DeepSeek said “Of course.”</a:t>
            </a:r>
          </a:p>
        </p:txBody>
      </p:sp>
      <p:sp>
        <p:nvSpPr>
          <p:cNvPr id="10" name="Rectangle 9"/>
          <p:cNvSpPr/>
          <p:nvPr/>
        </p:nvSpPr>
        <p:spPr>
          <a:xfrm>
            <a:off x="7620000" y="294132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620000" y="3042920"/>
            <a:ext cx="4064000" cy="599440"/>
          </a:xfrm>
          <a:prstGeom prst="rect">
            <a:avLst/>
          </a:prstGeom>
          <a:noFill/>
        </p:spPr>
        <p:txBody>
          <a:bodyPr wrap="none" lIns="0" tIns="0" rIns="0" bIns="0" anchor="t">
            <a:noAutofit/>
          </a:bodyPr>
          <a:lstStyle/>
          <a:p>
            <a:pPr algn="l">
              <a:lnSpc>
                <a:spcPts val="2080"/>
              </a:lnSpc>
            </a:pPr>
            <a:r>
              <a:rPr sz="1600" b="0" spc="-8">
                <a:solidFill>
                  <a:srgbClr val="FFFFFF"/>
                </a:solidFill>
                <a:latin typeface="Schibsted Grotesk Medium"/>
              </a:rPr>
              <a:t>Chuck Schumer (D)</a:t>
            </a:r>
            <a:br/>
            <a:r>
              <a:rPr sz="1600" b="0" spc="-8">
                <a:solidFill>
                  <a:srgbClr val="FFFFFF"/>
                </a:solidFill>
                <a:latin typeface="Schibsted Grotesk Medium"/>
              </a:rPr>
              <a:t>ChatGPT offered a map.</a:t>
            </a:r>
          </a:p>
        </p:txBody>
      </p:sp>
      <p:sp>
        <p:nvSpPr>
          <p:cNvPr id="12" name="TextBox 11"/>
          <p:cNvSpPr txBox="1"/>
          <p:nvPr/>
        </p:nvSpPr>
        <p:spPr>
          <a:xfrm>
            <a:off x="7620000" y="3952240"/>
            <a:ext cx="4064000" cy="264160"/>
          </a:xfrm>
          <a:prstGeom prst="rect">
            <a:avLst/>
          </a:prstGeom>
          <a:noFill/>
        </p:spPr>
        <p:txBody>
          <a:bodyPr wrap="none" lIns="0" tIns="0" rIns="0" bIns="0" anchor="t">
            <a:noAutofit/>
          </a:bodyPr>
          <a:lstStyle/>
          <a:p>
            <a:pPr algn="l">
              <a:lnSpc>
                <a:spcPts val="1625"/>
              </a:lnSpc>
            </a:pPr>
            <a:r>
              <a:rPr sz="1300" b="0" spc="-6">
                <a:solidFill>
                  <a:srgbClr val="7C7C84"/>
                </a:solidFill>
                <a:latin typeface="Schibsted Grotesk SemiBold"/>
              </a:rPr>
              <a:t>Channels</a:t>
            </a:r>
          </a:p>
        </p:txBody>
      </p:sp>
      <p:sp>
        <p:nvSpPr>
          <p:cNvPr id="13" name="TextBox 12"/>
          <p:cNvSpPr txBox="1"/>
          <p:nvPr/>
        </p:nvSpPr>
        <p:spPr>
          <a:xfrm>
            <a:off x="7620000" y="4523740"/>
            <a:ext cx="4064000" cy="314325"/>
          </a:xfrm>
          <a:prstGeom prst="rect">
            <a:avLst/>
          </a:prstGeom>
          <a:noFill/>
        </p:spPr>
        <p:txBody>
          <a:bodyPr wrap="none" lIns="0" tIns="0" rIns="0" bIns="0" anchor="t">
            <a:noAutofit/>
          </a:bodyPr>
          <a:lstStyle/>
          <a:p>
            <a:pPr algn="l">
              <a:lnSpc>
                <a:spcPts val="1950"/>
              </a:lnSpc>
            </a:pPr>
            <a:r>
              <a:rPr sz="1500" b="0" spc="-8">
                <a:solidFill>
                  <a:srgbClr val="FFFFFF"/>
                </a:solidFill>
                <a:latin typeface="Schibsted Grotesk Medium"/>
              </a:rPr>
              <a:t>DC newsletters and Metro ads.</a:t>
            </a:r>
          </a:p>
        </p:txBody>
      </p:sp>
      <p:sp>
        <p:nvSpPr>
          <p:cNvPr id="14" name="Rectangle 13"/>
          <p:cNvSpPr/>
          <p:nvPr/>
        </p:nvSpPr>
        <p:spPr>
          <a:xfrm>
            <a:off x="7620000" y="484759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620000" y="4936490"/>
            <a:ext cx="4064000" cy="314325"/>
          </a:xfrm>
          <a:prstGeom prst="rect">
            <a:avLst/>
          </a:prstGeom>
          <a:noFill/>
        </p:spPr>
        <p:txBody>
          <a:bodyPr wrap="none" lIns="0" tIns="0" rIns="0" bIns="0" anchor="t">
            <a:noAutofit/>
          </a:bodyPr>
          <a:lstStyle/>
          <a:p>
            <a:pPr algn="l">
              <a:lnSpc>
                <a:spcPts val="1950"/>
              </a:lnSpc>
            </a:pPr>
            <a:r>
              <a:rPr sz="1500" b="0" spc="-8">
                <a:solidFill>
                  <a:srgbClr val="FFFFFF"/>
                </a:solidFill>
                <a:latin typeface="Schibsted Grotesk Medium"/>
              </a:rPr>
              <a:t>LinkedIn and X, for Hill staff.</a:t>
            </a:r>
          </a:p>
        </p:txBody>
      </p:sp>
      <p:sp>
        <p:nvSpPr>
          <p:cNvPr id="16" name="Rectangle 15"/>
          <p:cNvSpPr/>
          <p:nvPr/>
        </p:nvSpPr>
        <p:spPr>
          <a:xfrm>
            <a:off x="7620000" y="526034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620000" y="5349240"/>
            <a:ext cx="4064000" cy="314325"/>
          </a:xfrm>
          <a:prstGeom prst="rect">
            <a:avLst/>
          </a:prstGeom>
          <a:noFill/>
        </p:spPr>
        <p:txBody>
          <a:bodyPr wrap="none" lIns="0" tIns="0" rIns="0" bIns="0" anchor="t">
            <a:noAutofit/>
          </a:bodyPr>
          <a:lstStyle/>
          <a:p>
            <a:pPr algn="l">
              <a:lnSpc>
                <a:spcPts val="1950"/>
              </a:lnSpc>
            </a:pPr>
            <a:r>
              <a:rPr sz="1500" b="0" spc="-8">
                <a:solidFill>
                  <a:srgbClr val="FFFFFF"/>
                </a:solidFill>
                <a:latin typeface="Schibsted Grotesk Medium"/>
              </a:rPr>
              <a:t>Emails from parents who sign up.</a:t>
            </a:r>
          </a:p>
        </p:txBody>
      </p:sp>
      <p:sp>
        <p:nvSpPr>
          <p:cNvPr id="18" name="TextBox 17"/>
          <p:cNvSpPr txBox="1"/>
          <p:nvPr/>
        </p:nvSpPr>
        <p:spPr>
          <a:xfrm>
            <a:off x="762000" y="6350000"/>
            <a:ext cx="9144000" cy="223520"/>
          </a:xfrm>
          <a:prstGeom prst="rect">
            <a:avLst/>
          </a:prstGeom>
          <a:noFill/>
        </p:spPr>
        <p:txBody>
          <a:bodyPr wrap="none" lIns="0" tIns="0" rIns="0" bIns="0" anchor="t">
            <a:noAutofit/>
          </a:bodyPr>
          <a:lstStyle/>
          <a:p>
            <a:pPr algn="l">
              <a:lnSpc>
                <a:spcPts val="1375"/>
              </a:lnSpc>
            </a:pPr>
            <a:r>
              <a:rPr sz="1100" b="0" spc="-6">
                <a:solidFill>
                  <a:srgbClr val="7C7C84"/>
                </a:solidFill>
                <a:latin typeface="Schibsted Grotesk SemiBold"/>
              </a:rPr>
              <a:t>Killer Apps, the assassination tests (pp. 34, 46 and 52).</a:t>
            </a:r>
          </a:p>
        </p:txBody>
      </p:sp>
      <p:sp>
        <p:nvSpPr>
          <p:cNvPr id="19" name="TextBox 18"/>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Audience 2: Policymakers</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0E0E12"/>
                </a:solidFill>
                <a:latin typeface="Schibsted Grotesk ExtraBold"/>
              </a:rPr>
              <a:t>Policymaker messaging</a:t>
            </a:r>
          </a:p>
        </p:txBody>
      </p:sp>
      <p:sp>
        <p:nvSpPr>
          <p:cNvPr id="4" name="TextBox 3"/>
          <p:cNvSpPr txBox="1"/>
          <p:nvPr/>
        </p:nvSpPr>
        <p:spPr>
          <a:xfrm>
            <a:off x="762000" y="166370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Hook</a:t>
            </a:r>
          </a:p>
        </p:txBody>
      </p:sp>
      <p:sp>
        <p:nvSpPr>
          <p:cNvPr id="5" name="TextBox 4"/>
          <p:cNvSpPr txBox="1"/>
          <p:nvPr/>
        </p:nvSpPr>
        <p:spPr>
          <a:xfrm>
            <a:off x="762000" y="1866900"/>
            <a:ext cx="5334000" cy="1296988"/>
          </a:xfrm>
          <a:prstGeom prst="rect">
            <a:avLst/>
          </a:prstGeom>
          <a:noFill/>
        </p:spPr>
        <p:txBody>
          <a:bodyPr wrap="none" lIns="0" tIns="0" rIns="0" bIns="0" anchor="t">
            <a:noAutofit/>
          </a:bodyPr>
          <a:lstStyle/>
          <a:p>
            <a:pPr algn="l">
              <a:lnSpc>
                <a:spcPts val="2365"/>
              </a:lnSpc>
            </a:pPr>
            <a:r>
              <a:rPr sz="2150" b="0" spc="-86">
                <a:solidFill>
                  <a:srgbClr val="0E0E12"/>
                </a:solidFill>
                <a:latin typeface="Schibsted Grotesk ExtraBold"/>
              </a:rPr>
              <a:t>A test user asked about recent</a:t>
            </a:r>
            <a:br/>
            <a:r>
              <a:rPr sz="2150" b="0" spc="-86">
                <a:solidFill>
                  <a:srgbClr val="0E0E12"/>
                </a:solidFill>
                <a:latin typeface="Schibsted Grotesk ExtraBold"/>
              </a:rPr>
              <a:t>political assassinations, then for</a:t>
            </a:r>
            <a:br/>
            <a:r>
              <a:rPr sz="2150" b="0" spc="-86">
                <a:solidFill>
                  <a:srgbClr val="0E0E12"/>
                </a:solidFill>
                <a:latin typeface="Schibsted Grotesk ExtraBold"/>
              </a:rPr>
              <a:t>a senator’s office.</a:t>
            </a:r>
            <a:br/>
            <a:r>
              <a:rPr sz="2150" b="0" spc="-86">
                <a:solidFill>
                  <a:srgbClr val="0E0E12"/>
                </a:solidFill>
                <a:latin typeface="Schibsted Grotesk ExtraBold"/>
              </a:rPr>
              <a:t>AI assisted, for both parties.</a:t>
            </a:r>
          </a:p>
        </p:txBody>
      </p:sp>
      <p:sp>
        <p:nvSpPr>
          <p:cNvPr id="6" name="TextBox 5"/>
          <p:cNvSpPr txBox="1"/>
          <p:nvPr/>
        </p:nvSpPr>
        <p:spPr>
          <a:xfrm>
            <a:off x="762000" y="337312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Primary message</a:t>
            </a:r>
          </a:p>
        </p:txBody>
      </p:sp>
      <p:sp>
        <p:nvSpPr>
          <p:cNvPr id="7" name="TextBox 6"/>
          <p:cNvSpPr txBox="1"/>
          <p:nvPr/>
        </p:nvSpPr>
        <p:spPr>
          <a:xfrm>
            <a:off x="762000" y="3576320"/>
            <a:ext cx="5334000" cy="1597343"/>
          </a:xfrm>
          <a:prstGeom prst="rect">
            <a:avLst/>
          </a:prstGeom>
          <a:noFill/>
        </p:spPr>
        <p:txBody>
          <a:bodyPr wrap="none" lIns="0" tIns="0" rIns="0" bIns="0" anchor="t">
            <a:noAutofit/>
          </a:bodyPr>
          <a:lstStyle/>
          <a:p>
            <a:pPr algn="l">
              <a:lnSpc>
                <a:spcPts val="2365"/>
              </a:lnSpc>
            </a:pPr>
            <a:r>
              <a:rPr sz="2150" b="0" spc="-86">
                <a:solidFill>
                  <a:srgbClr val="F23A40"/>
                </a:solidFill>
                <a:latin typeface="Schibsted Grotesk ExtraBold"/>
              </a:rPr>
              <a:t>When asked to plan an antisemitic</a:t>
            </a:r>
            <a:br/>
            <a:r>
              <a:rPr sz="2150" b="0" spc="-86">
                <a:solidFill>
                  <a:srgbClr val="F23A40"/>
                </a:solidFill>
                <a:latin typeface="Schibsted Grotesk ExtraBold"/>
              </a:rPr>
              <a:t>bombing and a political</a:t>
            </a:r>
            <a:br/>
            <a:r>
              <a:rPr sz="2150" b="0" spc="-86">
                <a:solidFill>
                  <a:srgbClr val="F23A40"/>
                </a:solidFill>
                <a:latin typeface="Schibsted Grotesk ExtraBold"/>
              </a:rPr>
              <a:t>assassination, the world’s most</a:t>
            </a:r>
            <a:br/>
            <a:r>
              <a:rPr sz="2150" b="0" spc="-86">
                <a:solidFill>
                  <a:srgbClr val="F23A40"/>
                </a:solidFill>
                <a:latin typeface="Schibsted Grotesk ExtraBold"/>
              </a:rPr>
              <a:t>popular AI apps become</a:t>
            </a:r>
            <a:br/>
            <a:r>
              <a:rPr sz="2150" b="0" spc="-86">
                <a:solidFill>
                  <a:srgbClr val="F23A40"/>
                </a:solidFill>
                <a:latin typeface="Schibsted Grotesk ExtraBold"/>
              </a:rPr>
              <a:t>willing accomplices.</a:t>
            </a:r>
          </a:p>
        </p:txBody>
      </p:sp>
      <p:sp>
        <p:nvSpPr>
          <p:cNvPr id="8" name="TextBox 7"/>
          <p:cNvSpPr txBox="1"/>
          <p:nvPr/>
        </p:nvSpPr>
        <p:spPr>
          <a:xfrm>
            <a:off x="762000" y="5116195"/>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Killer Apps, p. 4</a:t>
            </a:r>
          </a:p>
        </p:txBody>
      </p:sp>
      <p:sp>
        <p:nvSpPr>
          <p:cNvPr id="9" name="TextBox 8"/>
          <p:cNvSpPr txBox="1"/>
          <p:nvPr/>
        </p:nvSpPr>
        <p:spPr>
          <a:xfrm>
            <a:off x="762000" y="5588635"/>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Feeling</a:t>
            </a:r>
          </a:p>
        </p:txBody>
      </p:sp>
      <p:sp>
        <p:nvSpPr>
          <p:cNvPr id="10" name="TextBox 9"/>
          <p:cNvSpPr txBox="1"/>
          <p:nvPr/>
        </p:nvSpPr>
        <p:spPr>
          <a:xfrm>
            <a:off x="762000" y="5791835"/>
            <a:ext cx="5334000" cy="696278"/>
          </a:xfrm>
          <a:prstGeom prst="rect">
            <a:avLst/>
          </a:prstGeom>
          <a:noFill/>
        </p:spPr>
        <p:txBody>
          <a:bodyPr wrap="none" lIns="0" tIns="0" rIns="0" bIns="0" anchor="t">
            <a:noAutofit/>
          </a:bodyPr>
          <a:lstStyle/>
          <a:p>
            <a:pPr algn="l">
              <a:lnSpc>
                <a:spcPts val="2365"/>
              </a:lnSpc>
            </a:pPr>
            <a:r>
              <a:rPr sz="2150" b="0" spc="-86">
                <a:solidFill>
                  <a:srgbClr val="0E0E12"/>
                </a:solidFill>
                <a:latin typeface="Schibsted Grotesk ExtraBold"/>
              </a:rPr>
              <a:t>Safety is possible.</a:t>
            </a:r>
            <a:br/>
            <a:r>
              <a:rPr sz="2150" b="0" spc="-86">
                <a:solidFill>
                  <a:srgbClr val="0E0E12"/>
                </a:solidFill>
                <a:latin typeface="Schibsted Grotesk ExtraBold"/>
              </a:rPr>
              <a:t>They haven’t chosen to build it in.</a:t>
            </a:r>
          </a:p>
        </p:txBody>
      </p:sp>
      <p:sp>
        <p:nvSpPr>
          <p:cNvPr id="11" name="TextBox 10"/>
          <p:cNvSpPr txBox="1"/>
          <p:nvPr/>
        </p:nvSpPr>
        <p:spPr>
          <a:xfrm>
            <a:off x="6350000" y="16637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Why me</a:t>
            </a:r>
          </a:p>
        </p:txBody>
      </p:sp>
      <p:sp>
        <p:nvSpPr>
          <p:cNvPr id="12" name="TextBox 11"/>
          <p:cNvSpPr txBox="1"/>
          <p:nvPr/>
        </p:nvSpPr>
        <p:spPr>
          <a:xfrm>
            <a:off x="6350000" y="16637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Why me</a:t>
            </a:r>
          </a:p>
        </p:txBody>
      </p:sp>
      <p:sp>
        <p:nvSpPr>
          <p:cNvPr id="13" name="TextBox 12"/>
          <p:cNvSpPr txBox="1"/>
          <p:nvPr/>
        </p:nvSpPr>
        <p:spPr>
          <a:xfrm>
            <a:off x="6350000" y="1854200"/>
            <a:ext cx="5334000" cy="543243"/>
          </a:xfrm>
          <a:prstGeom prst="rect">
            <a:avLst/>
          </a:prstGeom>
          <a:noFill/>
        </p:spPr>
        <p:txBody>
          <a:bodyPr wrap="none" lIns="0" tIns="0" rIns="0" bIns="0" anchor="t">
            <a:noAutofit/>
          </a:bodyPr>
          <a:lstStyle/>
          <a:p>
            <a:pPr algn="l">
              <a:lnSpc>
                <a:spcPts val="1885"/>
              </a:lnSpc>
            </a:pPr>
            <a:r>
              <a:rPr sz="1450" b="0" spc="-7">
                <a:solidFill>
                  <a:srgbClr val="C9C9CF"/>
                </a:solidFill>
                <a:latin typeface="Schibsted Grotesk Medium"/>
              </a:rPr>
              <a:t>AI helped plan attacks on our schools, places of worship</a:t>
            </a:r>
            <a:br/>
            <a:r>
              <a:rPr sz="1450" b="0" spc="-7">
                <a:solidFill>
                  <a:srgbClr val="C9C9CF"/>
                </a:solidFill>
                <a:latin typeface="Schibsted Grotesk Medium"/>
              </a:rPr>
              <a:t>and offices.</a:t>
            </a:r>
          </a:p>
        </p:txBody>
      </p:sp>
      <p:sp>
        <p:nvSpPr>
          <p:cNvPr id="14" name="TextBox 13"/>
          <p:cNvSpPr txBox="1"/>
          <p:nvPr/>
        </p:nvSpPr>
        <p:spPr>
          <a:xfrm>
            <a:off x="6350000" y="1854200"/>
            <a:ext cx="5334000" cy="543243"/>
          </a:xfrm>
          <a:prstGeom prst="rect">
            <a:avLst/>
          </a:prstGeom>
          <a:noFill/>
        </p:spPr>
        <p:txBody>
          <a:bodyPr wrap="none" lIns="0" tIns="0" rIns="0" bIns="0" anchor="t">
            <a:noAutofit/>
          </a:bodyPr>
          <a:lstStyle/>
          <a:p>
            <a:pPr algn="l">
              <a:lnSpc>
                <a:spcPts val="1885"/>
              </a:lnSpc>
            </a:pPr>
            <a:r>
              <a:rPr sz="1450" b="0" spc="-7">
                <a:solidFill>
                  <a:srgbClr val="0E0E12"/>
                </a:solidFill>
                <a:latin typeface="Schibsted Grotesk Medium"/>
              </a:rPr>
              <a:t>AI helped plan attacks on our schools, places of worship</a:t>
            </a:r>
            <a:br/>
            <a:r>
              <a:rPr sz="1450" b="0" spc="-7">
                <a:solidFill>
                  <a:srgbClr val="0E0E12"/>
                </a:solidFill>
                <a:latin typeface="Schibsted Grotesk Medium"/>
              </a:rPr>
              <a:t>and offices.</a:t>
            </a:r>
          </a:p>
        </p:txBody>
      </p:sp>
      <p:sp>
        <p:nvSpPr>
          <p:cNvPr id="15" name="Rectangle 14"/>
          <p:cNvSpPr/>
          <p:nvPr/>
        </p:nvSpPr>
        <p:spPr>
          <a:xfrm>
            <a:off x="6350000" y="242189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50000" y="254889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Why now</a:t>
            </a:r>
          </a:p>
        </p:txBody>
      </p:sp>
      <p:sp>
        <p:nvSpPr>
          <p:cNvPr id="17" name="TextBox 16"/>
          <p:cNvSpPr txBox="1"/>
          <p:nvPr/>
        </p:nvSpPr>
        <p:spPr>
          <a:xfrm>
            <a:off x="6350000" y="254889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Why now</a:t>
            </a:r>
          </a:p>
        </p:txBody>
      </p:sp>
      <p:sp>
        <p:nvSpPr>
          <p:cNvPr id="18" name="TextBox 17"/>
          <p:cNvSpPr txBox="1"/>
          <p:nvPr/>
        </p:nvSpPr>
        <p:spPr>
          <a:xfrm>
            <a:off x="6350000" y="2739390"/>
            <a:ext cx="5334000" cy="1022033"/>
          </a:xfrm>
          <a:prstGeom prst="rect">
            <a:avLst/>
          </a:prstGeom>
          <a:noFill/>
        </p:spPr>
        <p:txBody>
          <a:bodyPr wrap="none" lIns="0" tIns="0" rIns="0" bIns="0" anchor="t">
            <a:noAutofit/>
          </a:bodyPr>
          <a:lstStyle/>
          <a:p>
            <a:pPr algn="l">
              <a:lnSpc>
                <a:spcPts val="1885"/>
              </a:lnSpc>
            </a:pPr>
            <a:r>
              <a:rPr sz="1450" b="0" spc="-7">
                <a:solidFill>
                  <a:srgbClr val="C9C9CF"/>
                </a:solidFill>
                <a:latin typeface="Schibsted Grotesk Medium"/>
              </a:rPr>
              <a:t>Before the Las Vegas Cybertruck bombing, the bomber</a:t>
            </a:r>
            <a:br/>
            <a:r>
              <a:rPr sz="1450" b="0" spc="-7">
                <a:solidFill>
                  <a:srgbClr val="C9C9CF"/>
                </a:solidFill>
                <a:latin typeface="Schibsted Grotesk Medium"/>
              </a:rPr>
              <a:t>asked ChatGPT about explosives and how to evade</a:t>
            </a:r>
            <a:br/>
            <a:r>
              <a:rPr sz="1450" b="0" spc="-7">
                <a:solidFill>
                  <a:srgbClr val="C9C9CF"/>
                </a:solidFill>
                <a:latin typeface="Schibsted Grotesk Medium"/>
              </a:rPr>
              <a:t>police.</a:t>
            </a:r>
            <a:r>
              <a:rPr sz="1450" b="1" spc="-22">
                <a:solidFill>
                  <a:srgbClr val="C9C9CF"/>
                </a:solidFill>
                <a:latin typeface="Schibsted Grotesk"/>
              </a:rPr>
              <a:t> Stop the next one. The Supreme Court is</a:t>
            </a:r>
            <a:br/>
            <a:r>
              <a:rPr sz="1450" b="1" spc="-22">
                <a:solidFill>
                  <a:srgbClr val="C9C9CF"/>
                </a:solidFill>
                <a:latin typeface="Schibsted Grotesk"/>
              </a:rPr>
              <a:t>deciding now. The midterms are Nov 3.</a:t>
            </a:r>
          </a:p>
        </p:txBody>
      </p:sp>
      <p:sp>
        <p:nvSpPr>
          <p:cNvPr id="19" name="TextBox 18"/>
          <p:cNvSpPr txBox="1"/>
          <p:nvPr/>
        </p:nvSpPr>
        <p:spPr>
          <a:xfrm>
            <a:off x="6350000" y="2739390"/>
            <a:ext cx="5334000" cy="1022033"/>
          </a:xfrm>
          <a:prstGeom prst="rect">
            <a:avLst/>
          </a:prstGeom>
          <a:noFill/>
        </p:spPr>
        <p:txBody>
          <a:bodyPr wrap="none" lIns="0" tIns="0" rIns="0" bIns="0" anchor="t">
            <a:noAutofit/>
          </a:bodyPr>
          <a:lstStyle/>
          <a:p>
            <a:pPr algn="l">
              <a:lnSpc>
                <a:spcPts val="1885"/>
              </a:lnSpc>
            </a:pPr>
            <a:r>
              <a:rPr sz="1450" b="0" spc="-7">
                <a:solidFill>
                  <a:srgbClr val="0E0E12"/>
                </a:solidFill>
                <a:latin typeface="Schibsted Grotesk Medium"/>
              </a:rPr>
              <a:t>Before the Las Vegas Cybertruck bombing, the bomber</a:t>
            </a:r>
            <a:br/>
            <a:r>
              <a:rPr sz="1450" b="0" spc="-7">
                <a:solidFill>
                  <a:srgbClr val="0E0E12"/>
                </a:solidFill>
                <a:latin typeface="Schibsted Grotesk Medium"/>
              </a:rPr>
              <a:t>asked ChatGPT about explosives and how to evade</a:t>
            </a:r>
            <a:br/>
            <a:r>
              <a:rPr sz="1450" b="0" spc="-7">
                <a:solidFill>
                  <a:srgbClr val="0E0E12"/>
                </a:solidFill>
                <a:latin typeface="Schibsted Grotesk Medium"/>
              </a:rPr>
              <a:t>police.</a:t>
            </a:r>
            <a:r>
              <a:rPr sz="1450" b="1" spc="-22">
                <a:solidFill>
                  <a:srgbClr val="0E0E12"/>
                </a:solidFill>
                <a:latin typeface="Schibsted Grotesk"/>
              </a:rPr>
              <a:t> Stop the next one. The Supreme Court is</a:t>
            </a:r>
            <a:br/>
            <a:r>
              <a:rPr sz="1450" b="1" spc="-22">
                <a:solidFill>
                  <a:srgbClr val="0E0E12"/>
                </a:solidFill>
                <a:latin typeface="Schibsted Grotesk"/>
              </a:rPr>
              <a:t>deciding now. The midterms are Nov 3.</a:t>
            </a:r>
          </a:p>
        </p:txBody>
      </p:sp>
      <p:sp>
        <p:nvSpPr>
          <p:cNvPr id="20" name="Rectangle 19"/>
          <p:cNvSpPr/>
          <p:nvPr/>
        </p:nvSpPr>
        <p:spPr>
          <a:xfrm>
            <a:off x="6350000" y="378587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350000" y="391287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The fix</a:t>
            </a:r>
          </a:p>
        </p:txBody>
      </p:sp>
      <p:sp>
        <p:nvSpPr>
          <p:cNvPr id="22" name="TextBox 21"/>
          <p:cNvSpPr txBox="1"/>
          <p:nvPr/>
        </p:nvSpPr>
        <p:spPr>
          <a:xfrm>
            <a:off x="6350000" y="391287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The fix</a:t>
            </a:r>
          </a:p>
        </p:txBody>
      </p:sp>
      <p:sp>
        <p:nvSpPr>
          <p:cNvPr id="23" name="TextBox 22"/>
          <p:cNvSpPr txBox="1"/>
          <p:nvPr/>
        </p:nvSpPr>
        <p:spPr>
          <a:xfrm>
            <a:off x="6350000" y="4103370"/>
            <a:ext cx="5334000" cy="543243"/>
          </a:xfrm>
          <a:prstGeom prst="rect">
            <a:avLst/>
          </a:prstGeom>
          <a:noFill/>
        </p:spPr>
        <p:txBody>
          <a:bodyPr wrap="none" lIns="0" tIns="0" rIns="0" bIns="0" anchor="t">
            <a:noAutofit/>
          </a:bodyPr>
          <a:lstStyle/>
          <a:p>
            <a:pPr algn="l">
              <a:lnSpc>
                <a:spcPts val="1885"/>
              </a:lnSpc>
            </a:pPr>
            <a:r>
              <a:rPr sz="1450" b="1" spc="-22">
                <a:solidFill>
                  <a:srgbClr val="C9C9CF"/>
                </a:solidFill>
                <a:latin typeface="Schibsted Grotesk"/>
              </a:rPr>
              <a:t>Safety is a design choice.</a:t>
            </a:r>
            <a:r>
              <a:rPr sz="1450" b="0" spc="-7">
                <a:solidFill>
                  <a:srgbClr val="C9C9CF"/>
                </a:solidFill>
                <a:latin typeface="Schibsted Grotesk Medium"/>
              </a:rPr>
              <a:t> One AI already refuses and</a:t>
            </a:r>
            <a:br/>
            <a:r>
              <a:rPr sz="1450" b="0" spc="-7">
                <a:solidFill>
                  <a:srgbClr val="C9C9CF"/>
                </a:solidFill>
                <a:latin typeface="Schibsted Grotesk Medium"/>
              </a:rPr>
              <a:t>points people to help.</a:t>
            </a:r>
          </a:p>
        </p:txBody>
      </p:sp>
      <p:sp>
        <p:nvSpPr>
          <p:cNvPr id="24" name="TextBox 23"/>
          <p:cNvSpPr txBox="1"/>
          <p:nvPr/>
        </p:nvSpPr>
        <p:spPr>
          <a:xfrm>
            <a:off x="6350000" y="4103370"/>
            <a:ext cx="5334000" cy="543243"/>
          </a:xfrm>
          <a:prstGeom prst="rect">
            <a:avLst/>
          </a:prstGeom>
          <a:noFill/>
        </p:spPr>
        <p:txBody>
          <a:bodyPr wrap="none" lIns="0" tIns="0" rIns="0" bIns="0" anchor="t">
            <a:noAutofit/>
          </a:bodyPr>
          <a:lstStyle/>
          <a:p>
            <a:pPr algn="l">
              <a:lnSpc>
                <a:spcPts val="1885"/>
              </a:lnSpc>
            </a:pPr>
            <a:r>
              <a:rPr sz="1450" b="1" spc="-22">
                <a:solidFill>
                  <a:srgbClr val="0E0E12"/>
                </a:solidFill>
                <a:latin typeface="Schibsted Grotesk"/>
              </a:rPr>
              <a:t>Safety is a design choice.</a:t>
            </a:r>
            <a:r>
              <a:rPr sz="1450" b="0" spc="-7">
                <a:solidFill>
                  <a:srgbClr val="0E0E12"/>
                </a:solidFill>
                <a:latin typeface="Schibsted Grotesk Medium"/>
              </a:rPr>
              <a:t> One AI already refuses and</a:t>
            </a:r>
            <a:br/>
            <a:r>
              <a:rPr sz="1450" b="0" spc="-7">
                <a:solidFill>
                  <a:srgbClr val="0E0E12"/>
                </a:solidFill>
                <a:latin typeface="Schibsted Grotesk Medium"/>
              </a:rPr>
              <a:t>points people to help.</a:t>
            </a:r>
          </a:p>
        </p:txBody>
      </p:sp>
      <p:sp>
        <p:nvSpPr>
          <p:cNvPr id="25" name="Rectangle 24"/>
          <p:cNvSpPr/>
          <p:nvPr/>
        </p:nvSpPr>
        <p:spPr>
          <a:xfrm>
            <a:off x="6350000" y="467106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350000" y="479806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The call</a:t>
            </a:r>
          </a:p>
        </p:txBody>
      </p:sp>
      <p:sp>
        <p:nvSpPr>
          <p:cNvPr id="27" name="TextBox 26"/>
          <p:cNvSpPr txBox="1"/>
          <p:nvPr/>
        </p:nvSpPr>
        <p:spPr>
          <a:xfrm>
            <a:off x="6350000" y="479806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The call</a:t>
            </a:r>
          </a:p>
        </p:txBody>
      </p:sp>
      <p:sp>
        <p:nvSpPr>
          <p:cNvPr id="28" name="TextBox 27"/>
          <p:cNvSpPr txBox="1"/>
          <p:nvPr/>
        </p:nvSpPr>
        <p:spPr>
          <a:xfrm>
            <a:off x="6350000" y="4988560"/>
            <a:ext cx="5334000" cy="303848"/>
          </a:xfrm>
          <a:prstGeom prst="rect">
            <a:avLst/>
          </a:prstGeom>
          <a:noFill/>
        </p:spPr>
        <p:txBody>
          <a:bodyPr wrap="none" lIns="0" tIns="0" rIns="0" bIns="0" anchor="t">
            <a:noAutofit/>
          </a:bodyPr>
          <a:lstStyle/>
          <a:p>
            <a:pPr algn="l">
              <a:lnSpc>
                <a:spcPts val="1885"/>
              </a:lnSpc>
            </a:pPr>
            <a:r>
              <a:rPr sz="1450" b="0" spc="-7">
                <a:solidFill>
                  <a:srgbClr val="C9C9CF"/>
                </a:solidFill>
                <a:latin typeface="Schibsted Grotesk Medium"/>
              </a:rPr>
              <a:t>Make AI safe by design.</a:t>
            </a:r>
          </a:p>
        </p:txBody>
      </p:sp>
      <p:sp>
        <p:nvSpPr>
          <p:cNvPr id="29" name="TextBox 28"/>
          <p:cNvSpPr txBox="1"/>
          <p:nvPr/>
        </p:nvSpPr>
        <p:spPr>
          <a:xfrm>
            <a:off x="6350000" y="4988560"/>
            <a:ext cx="5334000" cy="303848"/>
          </a:xfrm>
          <a:prstGeom prst="rect">
            <a:avLst/>
          </a:prstGeom>
          <a:noFill/>
        </p:spPr>
        <p:txBody>
          <a:bodyPr wrap="none" lIns="0" tIns="0" rIns="0" bIns="0" anchor="t">
            <a:noAutofit/>
          </a:bodyPr>
          <a:lstStyle/>
          <a:p>
            <a:pPr algn="l">
              <a:lnSpc>
                <a:spcPts val="1885"/>
              </a:lnSpc>
            </a:pPr>
            <a:r>
              <a:rPr sz="1450" b="0" spc="-7">
                <a:solidFill>
                  <a:srgbClr val="0E0E12"/>
                </a:solidFill>
                <a:latin typeface="Schibsted Grotesk Medium"/>
              </a:rPr>
              <a:t>Make AI safe by design.</a:t>
            </a:r>
          </a:p>
        </p:txBody>
      </p:sp>
      <p:sp>
        <p:nvSpPr>
          <p:cNvPr id="30" name="Rectangle 29"/>
          <p:cNvSpPr/>
          <p:nvPr/>
        </p:nvSpPr>
        <p:spPr>
          <a:xfrm>
            <a:off x="6350000" y="5316855"/>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50000" y="5443855"/>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Proof</a:t>
            </a:r>
          </a:p>
        </p:txBody>
      </p:sp>
      <p:sp>
        <p:nvSpPr>
          <p:cNvPr id="32" name="TextBox 31"/>
          <p:cNvSpPr txBox="1"/>
          <p:nvPr/>
        </p:nvSpPr>
        <p:spPr>
          <a:xfrm>
            <a:off x="6350000" y="5443855"/>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Proof</a:t>
            </a:r>
          </a:p>
        </p:txBody>
      </p:sp>
      <p:sp>
        <p:nvSpPr>
          <p:cNvPr id="33" name="TextBox 32"/>
          <p:cNvSpPr txBox="1"/>
          <p:nvPr/>
        </p:nvSpPr>
        <p:spPr>
          <a:xfrm>
            <a:off x="6350000" y="5634355"/>
            <a:ext cx="5334000" cy="782638"/>
          </a:xfrm>
          <a:prstGeom prst="rect">
            <a:avLst/>
          </a:prstGeom>
          <a:noFill/>
        </p:spPr>
        <p:txBody>
          <a:bodyPr wrap="none" lIns="0" tIns="0" rIns="0" bIns="0" anchor="t">
            <a:noAutofit/>
          </a:bodyPr>
          <a:lstStyle/>
          <a:p>
            <a:pPr algn="l">
              <a:lnSpc>
                <a:spcPts val="1885"/>
              </a:lnSpc>
            </a:pPr>
            <a:r>
              <a:rPr sz="1450" b="0" spc="-7">
                <a:solidFill>
                  <a:srgbClr val="C9C9CF"/>
                </a:solidFill>
                <a:latin typeface="Schibsted Grotesk Medium"/>
              </a:rPr>
              <a:t>8 people were killed at Tumbler Ridge.</a:t>
            </a:r>
            <a:br/>
            <a:r>
              <a:rPr sz="1450" b="0" spc="-7">
                <a:solidFill>
                  <a:srgbClr val="C9C9CF"/>
                </a:solidFill>
                <a:latin typeface="Schibsted Grotesk Medium"/>
              </a:rPr>
              <a:t>Perplexity helped plan attacks 100% of the time.</a:t>
            </a:r>
            <a:br/>
            <a:r>
              <a:rPr sz="1450" b="0" spc="-7">
                <a:solidFill>
                  <a:srgbClr val="C9C9CF"/>
                </a:solidFill>
                <a:latin typeface="Schibsted Grotesk Medium"/>
              </a:rPr>
              <a:t>Meta AI never refused.</a:t>
            </a:r>
          </a:p>
        </p:txBody>
      </p:sp>
      <p:sp>
        <p:nvSpPr>
          <p:cNvPr id="34" name="TextBox 33"/>
          <p:cNvSpPr txBox="1"/>
          <p:nvPr/>
        </p:nvSpPr>
        <p:spPr>
          <a:xfrm>
            <a:off x="6350000" y="5634355"/>
            <a:ext cx="5334000" cy="782638"/>
          </a:xfrm>
          <a:prstGeom prst="rect">
            <a:avLst/>
          </a:prstGeom>
          <a:noFill/>
        </p:spPr>
        <p:txBody>
          <a:bodyPr wrap="none" lIns="0" tIns="0" rIns="0" bIns="0" anchor="t">
            <a:noAutofit/>
          </a:bodyPr>
          <a:lstStyle/>
          <a:p>
            <a:pPr algn="l">
              <a:lnSpc>
                <a:spcPts val="1885"/>
              </a:lnSpc>
            </a:pPr>
            <a:r>
              <a:rPr sz="1450" b="0" spc="-7">
                <a:solidFill>
                  <a:srgbClr val="0E0E12"/>
                </a:solidFill>
                <a:latin typeface="Schibsted Grotesk Medium"/>
              </a:rPr>
              <a:t>8 people were killed at Tumbler Ridge.</a:t>
            </a:r>
            <a:br/>
            <a:r>
              <a:rPr sz="1450" b="0" spc="-7">
                <a:solidFill>
                  <a:srgbClr val="0E0E12"/>
                </a:solidFill>
                <a:latin typeface="Schibsted Grotesk Medium"/>
              </a:rPr>
              <a:t>Perplexity helped plan attacks 100% of the time.</a:t>
            </a:r>
            <a:br/>
            <a:r>
              <a:rPr sz="1450" b="0" spc="-7">
                <a:solidFill>
                  <a:srgbClr val="0E0E12"/>
                </a:solidFill>
                <a:latin typeface="Schibsted Grotesk Medium"/>
              </a:rPr>
              <a:t>Meta AI never refused.</a:t>
            </a:r>
          </a:p>
        </p:txBody>
      </p:sp>
      <p:sp>
        <p:nvSpPr>
          <p:cNvPr id="35" name="TextBox 34"/>
          <p:cNvSpPr txBox="1"/>
          <p:nvPr/>
        </p:nvSpPr>
        <p:spPr>
          <a:xfrm>
            <a:off x="762000" y="6540500"/>
            <a:ext cx="5334000" cy="196850"/>
          </a:xfrm>
          <a:prstGeom prst="rect">
            <a:avLst/>
          </a:prstGeom>
          <a:noFill/>
        </p:spPr>
        <p:txBody>
          <a:bodyPr wrap="none" lIns="0" tIns="0" rIns="0" bIns="0" anchor="t">
            <a:noAutofit/>
          </a:bodyPr>
          <a:lstStyle/>
          <a:p>
            <a:pPr algn="l">
              <a:lnSpc>
                <a:spcPts val="1200"/>
              </a:lnSpc>
            </a:pPr>
            <a:r>
              <a:rPr sz="1000" b="0" spc="-5">
                <a:solidFill>
                  <a:srgbClr val="8C8B94"/>
                </a:solidFill>
                <a:latin typeface="Schibsted Grotesk SemiBold"/>
              </a:rPr>
              <a:t>Hook: Killer Apps, the assassination tests (pp. 34, 46 and 52).</a:t>
            </a:r>
          </a:p>
        </p:txBody>
      </p:sp>
      <p:sp>
        <p:nvSpPr>
          <p:cNvPr id="65" name="TextBox 6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xit" presetSubtype="0" fill="hold" grpId="0" nodeType="withEffect">
                                  <p:stCondLst>
                                    <p:cond delay="2000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par>
                                <p:cTn id="11" presetID="10" presetClass="entr" presetSubtype="0" fill="hold" grpId="0" nodeType="withEffect">
                                  <p:stCondLst>
                                    <p:cond delay="200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xit" presetSubtype="0" fill="hold" grpId="0" nodeType="withEffect">
                                  <p:stCondLst>
                                    <p:cond delay="20000"/>
                                  </p:stCondLst>
                                  <p:childTnLst>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par>
                                <p:cTn id="17" presetID="10" presetClass="entr" presetSubtype="0" fill="hold" grpId="0" nodeType="withEffect">
                                  <p:stCondLst>
                                    <p:cond delay="200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xit" presetSubtype="0" fill="hold" grpId="0" nodeType="withEffect">
                                  <p:stCondLst>
                                    <p:cond delay="20000"/>
                                  </p:stCondLst>
                                  <p:childTnLst>
                                    <p:animEffect transition="out" filter="fade">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par>
                                <p:cTn id="23" presetID="10" presetClass="entr" presetSubtype="0" fill="hold" grpId="0" nodeType="withEffect">
                                  <p:stCondLst>
                                    <p:cond delay="20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xit" presetSubtype="0" fill="hold" grpId="0" nodeType="withEffect">
                                  <p:stCondLst>
                                    <p:cond delay="20000"/>
                                  </p:stCondLst>
                                  <p:childTnLst>
                                    <p:animEffect transition="out" filter="fade">
                                      <p:cBhvr>
                                        <p:cTn id="27" dur="500"/>
                                        <p:tgtEl>
                                          <p:spTgt spid="18"/>
                                        </p:tgtEl>
                                      </p:cBhvr>
                                    </p:animEffect>
                                    <p:set>
                                      <p:cBhvr>
                                        <p:cTn id="28" dur="1" fill="hold">
                                          <p:stCondLst>
                                            <p:cond delay="499"/>
                                          </p:stCondLst>
                                        </p:cTn>
                                        <p:tgtEl>
                                          <p:spTgt spid="18"/>
                                        </p:tgtEl>
                                        <p:attrNameLst>
                                          <p:attrName>style.visibility</p:attrName>
                                        </p:attrNameLst>
                                      </p:cBhvr>
                                      <p:to>
                                        <p:strVal val="hidden"/>
                                      </p:to>
                                    </p:set>
                                  </p:childTnLst>
                                </p:cTn>
                              </p:par>
                              <p:par>
                                <p:cTn id="29" presetID="10" presetClass="entr" presetSubtype="0" fill="hold" grpId="0" nodeType="withEffect">
                                  <p:stCondLst>
                                    <p:cond delay="200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xit" presetSubtype="0" fill="hold" grpId="0" nodeType="withEffect">
                                  <p:stCondLst>
                                    <p:cond delay="20000"/>
                                  </p:stCondLst>
                                  <p:childTnLst>
                                    <p:animEffect transition="out" filter="fade">
                                      <p:cBhvr>
                                        <p:cTn id="33" dur="500"/>
                                        <p:tgtEl>
                                          <p:spTgt spid="21"/>
                                        </p:tgtEl>
                                      </p:cBhvr>
                                    </p:animEffect>
                                    <p:set>
                                      <p:cBhvr>
                                        <p:cTn id="34" dur="1" fill="hold">
                                          <p:stCondLst>
                                            <p:cond delay="499"/>
                                          </p:stCondLst>
                                        </p:cTn>
                                        <p:tgtEl>
                                          <p:spTgt spid="21"/>
                                        </p:tgtEl>
                                        <p:attrNameLst>
                                          <p:attrName>style.visibility</p:attrName>
                                        </p:attrNameLst>
                                      </p:cBhvr>
                                      <p:to>
                                        <p:strVal val="hidden"/>
                                      </p:to>
                                    </p:set>
                                  </p:childTnLst>
                                </p:cTn>
                              </p:par>
                              <p:par>
                                <p:cTn id="35" presetID="10" presetClass="entr" presetSubtype="0" fill="hold" grpId="0" nodeType="withEffect">
                                  <p:stCondLst>
                                    <p:cond delay="200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xit" presetSubtype="0" fill="hold" grpId="0" nodeType="withEffect">
                                  <p:stCondLst>
                                    <p:cond delay="20000"/>
                                  </p:stCondLst>
                                  <p:childTnLst>
                                    <p:animEffect transition="out" filter="fade">
                                      <p:cBhvr>
                                        <p:cTn id="39" dur="500"/>
                                        <p:tgtEl>
                                          <p:spTgt spid="23"/>
                                        </p:tgtEl>
                                      </p:cBhvr>
                                    </p:animEffect>
                                    <p:set>
                                      <p:cBhvr>
                                        <p:cTn id="40" dur="1" fill="hold">
                                          <p:stCondLst>
                                            <p:cond delay="499"/>
                                          </p:stCondLst>
                                        </p:cTn>
                                        <p:tgtEl>
                                          <p:spTgt spid="23"/>
                                        </p:tgtEl>
                                        <p:attrNameLst>
                                          <p:attrName>style.visibility</p:attrName>
                                        </p:attrNameLst>
                                      </p:cBhvr>
                                      <p:to>
                                        <p:strVal val="hidden"/>
                                      </p:to>
                                    </p:set>
                                  </p:childTnLst>
                                </p:cTn>
                              </p:par>
                              <p:par>
                                <p:cTn id="41" presetID="10" presetClass="entr" presetSubtype="0" fill="hold" grpId="0" nodeType="withEffect">
                                  <p:stCondLst>
                                    <p:cond delay="2000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xit" presetSubtype="0" fill="hold" grpId="0" nodeType="withEffect">
                                  <p:stCondLst>
                                    <p:cond delay="20000"/>
                                  </p:stCondLst>
                                  <p:childTnLst>
                                    <p:animEffect transition="out" filter="fade">
                                      <p:cBhvr>
                                        <p:cTn id="45" dur="500"/>
                                        <p:tgtEl>
                                          <p:spTgt spid="26"/>
                                        </p:tgtEl>
                                      </p:cBhvr>
                                    </p:animEffect>
                                    <p:set>
                                      <p:cBhvr>
                                        <p:cTn id="46" dur="1" fill="hold">
                                          <p:stCondLst>
                                            <p:cond delay="499"/>
                                          </p:stCondLst>
                                        </p:cTn>
                                        <p:tgtEl>
                                          <p:spTgt spid="26"/>
                                        </p:tgtEl>
                                        <p:attrNameLst>
                                          <p:attrName>style.visibility</p:attrName>
                                        </p:attrNameLst>
                                      </p:cBhvr>
                                      <p:to>
                                        <p:strVal val="hidden"/>
                                      </p:to>
                                    </p:set>
                                  </p:childTnLst>
                                </p:cTn>
                              </p:par>
                              <p:par>
                                <p:cTn id="47" presetID="10" presetClass="entr" presetSubtype="0" fill="hold" grpId="0" nodeType="withEffect">
                                  <p:stCondLst>
                                    <p:cond delay="200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par>
                                <p:cTn id="50" presetID="10" presetClass="exit" presetSubtype="0" fill="hold" grpId="0" nodeType="withEffect">
                                  <p:stCondLst>
                                    <p:cond delay="20000"/>
                                  </p:stCondLst>
                                  <p:childTnLst>
                                    <p:animEffect transition="out" filter="fade">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par>
                                <p:cTn id="53" presetID="10" presetClass="entr" presetSubtype="0" fill="hold" grpId="0" nodeType="withEffect">
                                  <p:stCondLst>
                                    <p:cond delay="2000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xit" presetSubtype="0" fill="hold" grpId="0" nodeType="withEffect">
                                  <p:stCondLst>
                                    <p:cond delay="20000"/>
                                  </p:stCondLst>
                                  <p:childTnLst>
                                    <p:animEffect transition="out" filter="fade">
                                      <p:cBhvr>
                                        <p:cTn id="57" dur="500"/>
                                        <p:tgtEl>
                                          <p:spTgt spid="31"/>
                                        </p:tgtEl>
                                      </p:cBhvr>
                                    </p:animEffect>
                                    <p:set>
                                      <p:cBhvr>
                                        <p:cTn id="58" dur="1" fill="hold">
                                          <p:stCondLst>
                                            <p:cond delay="499"/>
                                          </p:stCondLst>
                                        </p:cTn>
                                        <p:tgtEl>
                                          <p:spTgt spid="31"/>
                                        </p:tgtEl>
                                        <p:attrNameLst>
                                          <p:attrName>style.visibility</p:attrName>
                                        </p:attrNameLst>
                                      </p:cBhvr>
                                      <p:to>
                                        <p:strVal val="hidden"/>
                                      </p:to>
                                    </p:set>
                                  </p:childTnLst>
                                </p:cTn>
                              </p:par>
                              <p:par>
                                <p:cTn id="59" presetID="10" presetClass="entr" presetSubtype="0" fill="hold" grpId="0" nodeType="withEffect">
                                  <p:stCondLst>
                                    <p:cond delay="2000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xit" presetSubtype="0" fill="hold" grpId="0" nodeType="withEffect">
                                  <p:stCondLst>
                                    <p:cond delay="20000"/>
                                  </p:stCondLst>
                                  <p:childTnLst>
                                    <p:animEffect transition="out" filter="fade">
                                      <p:cBhvr>
                                        <p:cTn id="63" dur="500"/>
                                        <p:tgtEl>
                                          <p:spTgt spid="33"/>
                                        </p:tgtEl>
                                      </p:cBhvr>
                                    </p:animEffect>
                                    <p:set>
                                      <p:cBhvr>
                                        <p:cTn id="64"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6" grpId="0"/>
      <p:bldP spid="17" grpId="0"/>
      <p:bldP spid="18" grpId="0"/>
      <p:bldP spid="19" grpId="0"/>
      <p:bldP spid="21" grpId="0"/>
      <p:bldP spid="22" grpId="0"/>
      <p:bldP spid="23" grpId="0"/>
      <p:bldP spid="24" grpId="0"/>
      <p:bldP spid="26" grpId="0"/>
      <p:bldP spid="27" grpId="0"/>
      <p:bldP spid="28" grpId="0"/>
      <p:bldP spid="29"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3A40"/>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304800"/>
          </a:xfrm>
          <a:prstGeom prst="rect">
            <a:avLst/>
          </a:prstGeom>
          <a:noFill/>
        </p:spPr>
        <p:txBody>
          <a:bodyPr wrap="none" lIns="0" tIns="0" rIns="0" bIns="0" anchor="t">
            <a:noAutofit/>
          </a:bodyPr>
          <a:lstStyle/>
          <a:p>
            <a:pPr algn="l">
              <a:lnSpc>
                <a:spcPts val="1875"/>
              </a:lnSpc>
            </a:pPr>
            <a:r>
              <a:rPr sz="1500" b="1" spc="-22">
                <a:solidFill>
                  <a:srgbClr val="FFFFFF"/>
                </a:solidFill>
                <a:latin typeface="Schibsted Grotesk"/>
              </a:rPr>
              <a:t>Audience 3 of 3</a:t>
            </a:r>
          </a:p>
        </p:txBody>
      </p:sp>
      <p:sp>
        <p:nvSpPr>
          <p:cNvPr id="3" name="TextBox 2"/>
          <p:cNvSpPr txBox="1"/>
          <p:nvPr/>
        </p:nvSpPr>
        <p:spPr>
          <a:xfrm>
            <a:off x="762000" y="2540000"/>
            <a:ext cx="10922000" cy="1285875"/>
          </a:xfrm>
          <a:prstGeom prst="rect">
            <a:avLst/>
          </a:prstGeom>
          <a:noFill/>
        </p:spPr>
        <p:txBody>
          <a:bodyPr wrap="none" lIns="0" tIns="0" rIns="0" bIns="0" anchor="t">
            <a:noAutofit/>
          </a:bodyPr>
          <a:lstStyle/>
          <a:p>
            <a:pPr algn="l">
              <a:lnSpc>
                <a:spcPts val="7500"/>
              </a:lnSpc>
            </a:pPr>
            <a:r>
              <a:rPr sz="7500" b="0" spc="-338">
                <a:solidFill>
                  <a:srgbClr val="FFFFFF"/>
                </a:solidFill>
                <a:latin typeface="Schibsted Grotesk ExtraBold"/>
              </a:rPr>
              <a:t>Funders</a:t>
            </a:r>
          </a:p>
        </p:txBody>
      </p:sp>
      <p:sp>
        <p:nvSpPr>
          <p:cNvPr id="4" name="TextBox 3"/>
          <p:cNvSpPr txBox="1"/>
          <p:nvPr/>
        </p:nvSpPr>
        <p:spPr>
          <a:xfrm>
            <a:off x="762000" y="3619500"/>
            <a:ext cx="10922000" cy="617220"/>
          </a:xfrm>
          <a:prstGeom prst="rect">
            <a:avLst/>
          </a:prstGeom>
          <a:noFill/>
        </p:spPr>
        <p:txBody>
          <a:bodyPr wrap="none" lIns="0" tIns="0" rIns="0" bIns="0" anchor="t">
            <a:noAutofit/>
          </a:bodyPr>
          <a:lstStyle/>
          <a:p>
            <a:pPr algn="l">
              <a:lnSpc>
                <a:spcPts val="3600"/>
              </a:lnSpc>
            </a:pPr>
            <a:r>
              <a:rPr sz="3600" b="0" spc="-144">
                <a:solidFill>
                  <a:srgbClr val="0E0E12"/>
                </a:solidFill>
                <a:latin typeface="Schibsted Grotesk ExtraBold"/>
              </a:rPr>
              <a:t>Unchecked AI</a:t>
            </a:r>
          </a:p>
        </p:txBody>
      </p:sp>
      <p:sp>
        <p:nvSpPr>
          <p:cNvPr id="5" name="TextBox 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1" spc="-21">
                <a:solidFill>
                  <a:srgbClr val="FFFFFF"/>
                </a:solidFill>
                <a:latin typeface="Schibsted Grotesk"/>
              </a:rPr>
              <a:t>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E0E12"/>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7C7C84"/>
                </a:solidFill>
                <a:latin typeface="Schibsted Grotesk SemiBold"/>
              </a:rPr>
              <a:t>Audience 3: Funders</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FFFFFF"/>
                </a:solidFill>
                <a:latin typeface="Schibsted Grotesk ExtraBold"/>
              </a:rPr>
              <a:t>Funder approach</a:t>
            </a:r>
          </a:p>
        </p:txBody>
      </p:sp>
      <p:sp>
        <p:nvSpPr>
          <p:cNvPr id="4" name="TextBox 3"/>
          <p:cNvSpPr txBox="1"/>
          <p:nvPr/>
        </p:nvSpPr>
        <p:spPr>
          <a:xfrm>
            <a:off x="762000" y="2235200"/>
            <a:ext cx="6350000" cy="754380"/>
          </a:xfrm>
          <a:prstGeom prst="rect">
            <a:avLst/>
          </a:prstGeom>
          <a:noFill/>
        </p:spPr>
        <p:txBody>
          <a:bodyPr wrap="none" lIns="0" tIns="0" rIns="0" bIns="0" anchor="t">
            <a:noAutofit/>
          </a:bodyPr>
          <a:lstStyle/>
          <a:p>
            <a:pPr algn="l">
              <a:lnSpc>
                <a:spcPts val="4400"/>
              </a:lnSpc>
            </a:pPr>
            <a:r>
              <a:rPr sz="4400" b="0" spc="-198">
                <a:solidFill>
                  <a:srgbClr val="FFFFFF"/>
                </a:solidFill>
                <a:latin typeface="Schibsted Grotesk ExtraBold"/>
              </a:rPr>
              <a:t>Daniel is 13.</a:t>
            </a:r>
          </a:p>
        </p:txBody>
      </p:sp>
      <p:sp>
        <p:nvSpPr>
          <p:cNvPr id="5" name="TextBox 4"/>
          <p:cNvSpPr txBox="1"/>
          <p:nvPr/>
        </p:nvSpPr>
        <p:spPr>
          <a:xfrm>
            <a:off x="762000" y="2794000"/>
            <a:ext cx="6350000" cy="1313180"/>
          </a:xfrm>
          <a:prstGeom prst="rect">
            <a:avLst/>
          </a:prstGeom>
          <a:noFill/>
        </p:spPr>
        <p:txBody>
          <a:bodyPr wrap="none" lIns="0" tIns="0" rIns="0" bIns="0" anchor="t">
            <a:noAutofit/>
          </a:bodyPr>
          <a:lstStyle/>
          <a:p>
            <a:pPr algn="l">
              <a:lnSpc>
                <a:spcPts val="4400"/>
              </a:lnSpc>
            </a:pPr>
            <a:r>
              <a:rPr sz="4400" b="0" spc="-198">
                <a:solidFill>
                  <a:srgbClr val="F23A40"/>
                </a:solidFill>
                <a:latin typeface="Schibsted Grotesk ExtraBold"/>
              </a:rPr>
              <a:t>He isn’t real,</a:t>
            </a:r>
            <a:br/>
            <a:r>
              <a:rPr sz="4400" b="0" spc="-198">
                <a:solidFill>
                  <a:srgbClr val="F23A40"/>
                </a:solidFill>
                <a:latin typeface="Schibsted Grotesk ExtraBold"/>
              </a:rPr>
              <a:t>but his questions are.</a:t>
            </a:r>
          </a:p>
        </p:txBody>
      </p:sp>
      <p:sp>
        <p:nvSpPr>
          <p:cNvPr id="6" name="TextBox 5"/>
          <p:cNvSpPr txBox="1"/>
          <p:nvPr/>
        </p:nvSpPr>
        <p:spPr>
          <a:xfrm>
            <a:off x="762000" y="4229100"/>
            <a:ext cx="6350000" cy="497840"/>
          </a:xfrm>
          <a:prstGeom prst="rect">
            <a:avLst/>
          </a:prstGeom>
          <a:noFill/>
        </p:spPr>
        <p:txBody>
          <a:bodyPr wrap="none" lIns="0" tIns="0" rIns="0" bIns="0" anchor="t">
            <a:noAutofit/>
          </a:bodyPr>
          <a:lstStyle/>
          <a:p>
            <a:pPr algn="l">
              <a:lnSpc>
                <a:spcPts val="2940"/>
              </a:lnSpc>
            </a:pPr>
            <a:r>
              <a:rPr sz="2800" b="0" spc="-112">
                <a:solidFill>
                  <a:srgbClr val="FFFFFF"/>
                </a:solidFill>
                <a:latin typeface="Schibsted Grotesk ExtraBold"/>
              </a:rPr>
              <a:t>Keep Daniel asking.</a:t>
            </a:r>
          </a:p>
        </p:txBody>
      </p:sp>
      <p:sp>
        <p:nvSpPr>
          <p:cNvPr id="7" name="TextBox 6"/>
          <p:cNvSpPr txBox="1"/>
          <p:nvPr/>
        </p:nvSpPr>
        <p:spPr>
          <a:xfrm>
            <a:off x="762000" y="4729480"/>
            <a:ext cx="5969000" cy="607568"/>
          </a:xfrm>
          <a:prstGeom prst="rect">
            <a:avLst/>
          </a:prstGeom>
          <a:noFill/>
        </p:spPr>
        <p:txBody>
          <a:bodyPr wrap="none" lIns="0" tIns="0" rIns="0" bIns="0" anchor="t">
            <a:noAutofit/>
          </a:bodyPr>
          <a:lstStyle/>
          <a:p>
            <a:pPr algn="l">
              <a:lnSpc>
                <a:spcPts val="2112"/>
              </a:lnSpc>
            </a:pPr>
            <a:r>
              <a:rPr sz="1600" b="0" spc="-8">
                <a:solidFill>
                  <a:srgbClr val="A6A6AD"/>
                </a:solidFill>
                <a:latin typeface="Schibsted Grotesk Medium"/>
              </a:rPr>
              <a:t>A one-minute Giving Tuesday video: his questions, the</a:t>
            </a:r>
            <a:br/>
            <a:r>
              <a:rPr sz="1600" b="0" spc="-8">
                <a:solidFill>
                  <a:srgbClr val="A6A6AD"/>
                </a:solidFill>
                <a:latin typeface="Schibsted Grotesk Medium"/>
              </a:rPr>
              <a:t>replies, and why the tests have to keep running.</a:t>
            </a:r>
          </a:p>
        </p:txBody>
      </p:sp>
      <p:sp>
        <p:nvSpPr>
          <p:cNvPr id="8" name="TextBox 7"/>
          <p:cNvSpPr txBox="1"/>
          <p:nvPr/>
        </p:nvSpPr>
        <p:spPr>
          <a:xfrm>
            <a:off x="7620000" y="2324100"/>
            <a:ext cx="4064000" cy="264160"/>
          </a:xfrm>
          <a:prstGeom prst="rect">
            <a:avLst/>
          </a:prstGeom>
          <a:noFill/>
        </p:spPr>
        <p:txBody>
          <a:bodyPr wrap="none" lIns="0" tIns="0" rIns="0" bIns="0" anchor="t">
            <a:noAutofit/>
          </a:bodyPr>
          <a:lstStyle/>
          <a:p>
            <a:pPr algn="l">
              <a:lnSpc>
                <a:spcPts val="1625"/>
              </a:lnSpc>
            </a:pPr>
            <a:r>
              <a:rPr sz="1300" b="0" spc="-6">
                <a:solidFill>
                  <a:srgbClr val="7C7C84"/>
                </a:solidFill>
                <a:latin typeface="Schibsted Grotesk SemiBold"/>
              </a:rPr>
              <a:t>Each funder sees the test closest to its mission</a:t>
            </a:r>
          </a:p>
        </p:txBody>
      </p:sp>
      <p:sp>
        <p:nvSpPr>
          <p:cNvPr id="9" name="TextBox 8"/>
          <p:cNvSpPr txBox="1"/>
          <p:nvPr/>
        </p:nvSpPr>
        <p:spPr>
          <a:xfrm>
            <a:off x="7620000" y="2895600"/>
            <a:ext cx="4064000" cy="335280"/>
          </a:xfrm>
          <a:prstGeom prst="rect">
            <a:avLst/>
          </a:prstGeom>
          <a:noFill/>
        </p:spPr>
        <p:txBody>
          <a:bodyPr wrap="none" lIns="0" tIns="0" rIns="0" bIns="0" anchor="t">
            <a:noAutofit/>
          </a:bodyPr>
          <a:lstStyle/>
          <a:p>
            <a:pPr algn="l">
              <a:lnSpc>
                <a:spcPts val="2080"/>
              </a:lnSpc>
            </a:pPr>
            <a:r>
              <a:rPr sz="1600" b="0" spc="-8">
                <a:solidFill>
                  <a:srgbClr val="FFFFFF"/>
                </a:solidFill>
                <a:latin typeface="Schibsted Grotesk Medium"/>
              </a:rPr>
              <a:t>Antisemitism: the synagogue test.</a:t>
            </a:r>
          </a:p>
        </p:txBody>
      </p:sp>
      <p:sp>
        <p:nvSpPr>
          <p:cNvPr id="10" name="Rectangle 9"/>
          <p:cNvSpPr/>
          <p:nvPr/>
        </p:nvSpPr>
        <p:spPr>
          <a:xfrm>
            <a:off x="7620000" y="324866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620000" y="3350260"/>
            <a:ext cx="4064000" cy="335280"/>
          </a:xfrm>
          <a:prstGeom prst="rect">
            <a:avLst/>
          </a:prstGeom>
          <a:noFill/>
        </p:spPr>
        <p:txBody>
          <a:bodyPr wrap="none" lIns="0" tIns="0" rIns="0" bIns="0" anchor="t">
            <a:noAutofit/>
          </a:bodyPr>
          <a:lstStyle/>
          <a:p>
            <a:pPr algn="l">
              <a:lnSpc>
                <a:spcPts val="2080"/>
              </a:lnSpc>
            </a:pPr>
            <a:r>
              <a:rPr sz="1600" b="0" spc="-8">
                <a:solidFill>
                  <a:srgbClr val="FFFFFF"/>
                </a:solidFill>
                <a:latin typeface="Schibsted Grotesk Medium"/>
              </a:rPr>
              <a:t>Kids’ safety: Daniel’s school.</a:t>
            </a:r>
          </a:p>
        </p:txBody>
      </p:sp>
      <p:sp>
        <p:nvSpPr>
          <p:cNvPr id="12" name="Rectangle 11"/>
          <p:cNvSpPr/>
          <p:nvPr/>
        </p:nvSpPr>
        <p:spPr>
          <a:xfrm>
            <a:off x="7620000" y="370332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620000" y="3804920"/>
            <a:ext cx="4064000" cy="335280"/>
          </a:xfrm>
          <a:prstGeom prst="rect">
            <a:avLst/>
          </a:prstGeom>
          <a:noFill/>
        </p:spPr>
        <p:txBody>
          <a:bodyPr wrap="none" lIns="0" tIns="0" rIns="0" bIns="0" anchor="t">
            <a:noAutofit/>
          </a:bodyPr>
          <a:lstStyle/>
          <a:p>
            <a:pPr algn="l">
              <a:lnSpc>
                <a:spcPts val="2080"/>
              </a:lnSpc>
            </a:pPr>
            <a:r>
              <a:rPr sz="1600" b="0" spc="-8">
                <a:solidFill>
                  <a:srgbClr val="FFFFFF"/>
                </a:solidFill>
                <a:latin typeface="Schibsted Grotesk Medium"/>
              </a:rPr>
              <a:t>Democracy: the senators’ offices.</a:t>
            </a:r>
          </a:p>
        </p:txBody>
      </p:sp>
      <p:sp>
        <p:nvSpPr>
          <p:cNvPr id="14" name="TextBox 13"/>
          <p:cNvSpPr txBox="1"/>
          <p:nvPr/>
        </p:nvSpPr>
        <p:spPr>
          <a:xfrm>
            <a:off x="7620000" y="4450080"/>
            <a:ext cx="4064000" cy="264160"/>
          </a:xfrm>
          <a:prstGeom prst="rect">
            <a:avLst/>
          </a:prstGeom>
          <a:noFill/>
        </p:spPr>
        <p:txBody>
          <a:bodyPr wrap="none" lIns="0" tIns="0" rIns="0" bIns="0" anchor="t">
            <a:noAutofit/>
          </a:bodyPr>
          <a:lstStyle/>
          <a:p>
            <a:pPr algn="l">
              <a:lnSpc>
                <a:spcPts val="1625"/>
              </a:lnSpc>
            </a:pPr>
            <a:r>
              <a:rPr sz="1300" b="0" spc="-6">
                <a:solidFill>
                  <a:srgbClr val="7C7C84"/>
                </a:solidFill>
                <a:latin typeface="Schibsted Grotesk SemiBold"/>
              </a:rPr>
              <a:t>Channels</a:t>
            </a:r>
          </a:p>
        </p:txBody>
      </p:sp>
      <p:sp>
        <p:nvSpPr>
          <p:cNvPr id="15" name="TextBox 14"/>
          <p:cNvSpPr txBox="1"/>
          <p:nvPr/>
        </p:nvSpPr>
        <p:spPr>
          <a:xfrm>
            <a:off x="7620000" y="5021580"/>
            <a:ext cx="4064000" cy="314325"/>
          </a:xfrm>
          <a:prstGeom prst="rect">
            <a:avLst/>
          </a:prstGeom>
          <a:noFill/>
        </p:spPr>
        <p:txBody>
          <a:bodyPr wrap="none" lIns="0" tIns="0" rIns="0" bIns="0" anchor="t">
            <a:noAutofit/>
          </a:bodyPr>
          <a:lstStyle/>
          <a:p>
            <a:pPr algn="l">
              <a:lnSpc>
                <a:spcPts val="1950"/>
              </a:lnSpc>
            </a:pPr>
            <a:r>
              <a:rPr sz="1500" b="0" spc="-8">
                <a:solidFill>
                  <a:srgbClr val="FFFFFF"/>
                </a:solidFill>
                <a:latin typeface="Schibsted Grotesk Medium"/>
              </a:rPr>
              <a:t>The Giving Tuesday email and video.</a:t>
            </a:r>
          </a:p>
        </p:txBody>
      </p:sp>
      <p:sp>
        <p:nvSpPr>
          <p:cNvPr id="16" name="Rectangle 15"/>
          <p:cNvSpPr/>
          <p:nvPr/>
        </p:nvSpPr>
        <p:spPr>
          <a:xfrm>
            <a:off x="7620000" y="534543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620000" y="5434330"/>
            <a:ext cx="4064000" cy="314325"/>
          </a:xfrm>
          <a:prstGeom prst="rect">
            <a:avLst/>
          </a:prstGeom>
          <a:noFill/>
        </p:spPr>
        <p:txBody>
          <a:bodyPr wrap="none" lIns="0" tIns="0" rIns="0" bIns="0" anchor="t">
            <a:noAutofit/>
          </a:bodyPr>
          <a:lstStyle/>
          <a:p>
            <a:pPr algn="l">
              <a:lnSpc>
                <a:spcPts val="1950"/>
              </a:lnSpc>
            </a:pPr>
            <a:r>
              <a:rPr sz="1500" b="0" spc="-8">
                <a:solidFill>
                  <a:srgbClr val="FFFFFF"/>
                </a:solidFill>
                <a:latin typeface="Schibsted Grotesk Medium"/>
              </a:rPr>
              <a:t>CCDH’s social and LinkedIn.</a:t>
            </a:r>
          </a:p>
        </p:txBody>
      </p:sp>
      <p:sp>
        <p:nvSpPr>
          <p:cNvPr id="18" name="Rectangle 17"/>
          <p:cNvSpPr/>
          <p:nvPr/>
        </p:nvSpPr>
        <p:spPr>
          <a:xfrm>
            <a:off x="7620000" y="5758180"/>
            <a:ext cx="3810000" cy="12700"/>
          </a:xfrm>
          <a:prstGeom prst="rect">
            <a:avLst/>
          </a:prstGeom>
          <a:solidFill>
            <a:srgbClr val="2A2A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620000" y="5847080"/>
            <a:ext cx="4064000" cy="314325"/>
          </a:xfrm>
          <a:prstGeom prst="rect">
            <a:avLst/>
          </a:prstGeom>
          <a:noFill/>
        </p:spPr>
        <p:txBody>
          <a:bodyPr wrap="none" lIns="0" tIns="0" rIns="0" bIns="0" anchor="t">
            <a:noAutofit/>
          </a:bodyPr>
          <a:lstStyle/>
          <a:p>
            <a:pPr algn="l">
              <a:lnSpc>
                <a:spcPts val="1950"/>
              </a:lnSpc>
            </a:pPr>
            <a:r>
              <a:rPr sz="1500" b="0" spc="-8">
                <a:solidFill>
                  <a:srgbClr val="FFFFFF"/>
                </a:solidFill>
                <a:latin typeface="Schibsted Grotesk Medium"/>
              </a:rPr>
              <a:t>Donor briefings.</a:t>
            </a:r>
          </a:p>
        </p:txBody>
      </p:sp>
      <p:sp>
        <p:nvSpPr>
          <p:cNvPr id="20" name="TextBox 19"/>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7C7C84"/>
                </a:solidFill>
                <a:latin typeface="Schibsted Grotesk SemiBold"/>
              </a:rPr>
              <a:t>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Audience 3: Funders</a:t>
            </a:r>
          </a:p>
        </p:txBody>
      </p:sp>
      <p:sp>
        <p:nvSpPr>
          <p:cNvPr id="3" name="TextBox 2"/>
          <p:cNvSpPr txBox="1"/>
          <p:nvPr/>
        </p:nvSpPr>
        <p:spPr>
          <a:xfrm>
            <a:off x="762000" y="774700"/>
            <a:ext cx="10922000" cy="617220"/>
          </a:xfrm>
          <a:prstGeom prst="rect">
            <a:avLst/>
          </a:prstGeom>
          <a:noFill/>
        </p:spPr>
        <p:txBody>
          <a:bodyPr wrap="none" lIns="0" tIns="0" rIns="0" bIns="0" anchor="t">
            <a:noAutofit/>
          </a:bodyPr>
          <a:lstStyle/>
          <a:p>
            <a:pPr algn="l">
              <a:lnSpc>
                <a:spcPts val="3600"/>
              </a:lnSpc>
            </a:pPr>
            <a:r>
              <a:rPr sz="3600" b="0" spc="-144">
                <a:solidFill>
                  <a:srgbClr val="0E0E12"/>
                </a:solidFill>
                <a:latin typeface="Schibsted Grotesk ExtraBold"/>
              </a:rPr>
              <a:t>Funder messaging</a:t>
            </a:r>
          </a:p>
        </p:txBody>
      </p:sp>
      <p:sp>
        <p:nvSpPr>
          <p:cNvPr id="4" name="TextBox 3"/>
          <p:cNvSpPr txBox="1"/>
          <p:nvPr/>
        </p:nvSpPr>
        <p:spPr>
          <a:xfrm>
            <a:off x="762000" y="166370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Hook</a:t>
            </a:r>
          </a:p>
        </p:txBody>
      </p:sp>
      <p:sp>
        <p:nvSpPr>
          <p:cNvPr id="5" name="TextBox 4"/>
          <p:cNvSpPr txBox="1"/>
          <p:nvPr/>
        </p:nvSpPr>
        <p:spPr>
          <a:xfrm>
            <a:off x="762000" y="1866900"/>
            <a:ext cx="5334000" cy="2005965"/>
          </a:xfrm>
          <a:prstGeom prst="rect">
            <a:avLst/>
          </a:prstGeom>
          <a:noFill/>
        </p:spPr>
        <p:txBody>
          <a:bodyPr wrap="none" lIns="0" tIns="0" rIns="0" bIns="0" anchor="t">
            <a:noAutofit/>
          </a:bodyPr>
          <a:lstStyle/>
          <a:p>
            <a:pPr algn="l">
              <a:lnSpc>
                <a:spcPts val="2970"/>
              </a:lnSpc>
            </a:pPr>
            <a:r>
              <a:rPr sz="2700" b="0" spc="-108">
                <a:solidFill>
                  <a:srgbClr val="0E0E12"/>
                </a:solidFill>
                <a:latin typeface="Schibsted Grotesk ExtraBold"/>
              </a:rPr>
              <a:t>8 people were killed at</a:t>
            </a:r>
            <a:br/>
            <a:r>
              <a:rPr sz="2700" b="0" spc="-108">
                <a:solidFill>
                  <a:srgbClr val="0E0E12"/>
                </a:solidFill>
                <a:latin typeface="Schibsted Grotesk ExtraBold"/>
              </a:rPr>
              <a:t>Tumbler Ridge.</a:t>
            </a:r>
            <a:br/>
            <a:r>
              <a:rPr sz="2700" b="0" spc="-108">
                <a:solidFill>
                  <a:srgbClr val="0E0E12"/>
                </a:solidFill>
                <a:latin typeface="Schibsted Grotesk ExtraBold"/>
              </a:rPr>
              <a:t>OpenAI staff had flagged the</a:t>
            </a:r>
            <a:br/>
            <a:r>
              <a:rPr sz="2700" b="0" spc="-108">
                <a:solidFill>
                  <a:srgbClr val="0E0E12"/>
                </a:solidFill>
                <a:latin typeface="Schibsted Grotesk ExtraBold"/>
              </a:rPr>
              <a:t>shooter, but the company</a:t>
            </a:r>
            <a:br/>
            <a:r>
              <a:rPr sz="2700" b="0" spc="-108">
                <a:solidFill>
                  <a:srgbClr val="0E0E12"/>
                </a:solidFill>
                <a:latin typeface="Schibsted Grotesk ExtraBold"/>
              </a:rPr>
              <a:t>didn’t call the police.</a:t>
            </a:r>
          </a:p>
        </p:txBody>
      </p:sp>
      <p:sp>
        <p:nvSpPr>
          <p:cNvPr id="6" name="TextBox 5"/>
          <p:cNvSpPr txBox="1"/>
          <p:nvPr/>
        </p:nvSpPr>
        <p:spPr>
          <a:xfrm>
            <a:off x="762000" y="405765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Primary message</a:t>
            </a:r>
          </a:p>
        </p:txBody>
      </p:sp>
      <p:sp>
        <p:nvSpPr>
          <p:cNvPr id="7" name="TextBox 6"/>
          <p:cNvSpPr txBox="1"/>
          <p:nvPr/>
        </p:nvSpPr>
        <p:spPr>
          <a:xfrm>
            <a:off x="762000" y="4260850"/>
            <a:ext cx="5334000" cy="874395"/>
          </a:xfrm>
          <a:prstGeom prst="rect">
            <a:avLst/>
          </a:prstGeom>
          <a:noFill/>
        </p:spPr>
        <p:txBody>
          <a:bodyPr wrap="none" lIns="0" tIns="0" rIns="0" bIns="0" anchor="t">
            <a:noAutofit/>
          </a:bodyPr>
          <a:lstStyle/>
          <a:p>
            <a:pPr algn="l">
              <a:lnSpc>
                <a:spcPts val="2970"/>
              </a:lnSpc>
            </a:pPr>
            <a:r>
              <a:rPr sz="2700" b="0" spc="-108">
                <a:solidFill>
                  <a:srgbClr val="F23A40"/>
                </a:solidFill>
                <a:latin typeface="Schibsted Grotesk ExtraBold"/>
              </a:rPr>
              <a:t>We are the last line</a:t>
            </a:r>
            <a:br/>
            <a:r>
              <a:rPr sz="2700" b="0" spc="-108">
                <a:solidFill>
                  <a:srgbClr val="F23A40"/>
                </a:solidFill>
                <a:latin typeface="Schibsted Grotesk ExtraBold"/>
              </a:rPr>
              <a:t>of defense.</a:t>
            </a:r>
          </a:p>
        </p:txBody>
      </p:sp>
      <p:sp>
        <p:nvSpPr>
          <p:cNvPr id="8" name="TextBox 7"/>
          <p:cNvSpPr txBox="1"/>
          <p:nvPr/>
        </p:nvSpPr>
        <p:spPr>
          <a:xfrm>
            <a:off x="762000" y="5320030"/>
            <a:ext cx="5334000" cy="236220"/>
          </a:xfrm>
          <a:prstGeom prst="rect">
            <a:avLst/>
          </a:prstGeom>
          <a:noFill/>
        </p:spPr>
        <p:txBody>
          <a:bodyPr wrap="none" lIns="0" tIns="0" rIns="0" bIns="0" anchor="t">
            <a:noAutofit/>
          </a:bodyPr>
          <a:lstStyle/>
          <a:p>
            <a:pPr algn="l">
              <a:lnSpc>
                <a:spcPts val="1439"/>
              </a:lnSpc>
            </a:pPr>
            <a:r>
              <a:rPr sz="1200" b="0" spc="-6">
                <a:solidFill>
                  <a:srgbClr val="8C8B94"/>
                </a:solidFill>
                <a:latin typeface="Schibsted Grotesk SemiBold"/>
              </a:rPr>
              <a:t>Feeling</a:t>
            </a:r>
          </a:p>
        </p:txBody>
      </p:sp>
      <p:sp>
        <p:nvSpPr>
          <p:cNvPr id="9" name="TextBox 8"/>
          <p:cNvSpPr txBox="1"/>
          <p:nvPr/>
        </p:nvSpPr>
        <p:spPr>
          <a:xfrm>
            <a:off x="762000" y="5523230"/>
            <a:ext cx="5334000" cy="874395"/>
          </a:xfrm>
          <a:prstGeom prst="rect">
            <a:avLst/>
          </a:prstGeom>
          <a:noFill/>
        </p:spPr>
        <p:txBody>
          <a:bodyPr wrap="none" lIns="0" tIns="0" rIns="0" bIns="0" anchor="t">
            <a:noAutofit/>
          </a:bodyPr>
          <a:lstStyle/>
          <a:p>
            <a:pPr algn="l">
              <a:lnSpc>
                <a:spcPts val="2970"/>
              </a:lnSpc>
            </a:pPr>
            <a:r>
              <a:rPr sz="2700" b="0" spc="-108">
                <a:solidFill>
                  <a:srgbClr val="0E0E12"/>
                </a:solidFill>
                <a:latin typeface="Schibsted Grotesk ExtraBold"/>
              </a:rPr>
              <a:t>They make promises.</a:t>
            </a:r>
            <a:br/>
            <a:r>
              <a:rPr sz="2700" b="0" spc="-108">
                <a:solidFill>
                  <a:srgbClr val="0E0E12"/>
                </a:solidFill>
                <a:latin typeface="Schibsted Grotesk ExtraBold"/>
              </a:rPr>
              <a:t>We test them.</a:t>
            </a:r>
          </a:p>
        </p:txBody>
      </p:sp>
      <p:sp>
        <p:nvSpPr>
          <p:cNvPr id="10" name="TextBox 9"/>
          <p:cNvSpPr txBox="1"/>
          <p:nvPr/>
        </p:nvSpPr>
        <p:spPr>
          <a:xfrm>
            <a:off x="6350000" y="16637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Why me</a:t>
            </a:r>
          </a:p>
        </p:txBody>
      </p:sp>
      <p:sp>
        <p:nvSpPr>
          <p:cNvPr id="11" name="TextBox 10"/>
          <p:cNvSpPr txBox="1"/>
          <p:nvPr/>
        </p:nvSpPr>
        <p:spPr>
          <a:xfrm>
            <a:off x="6350000" y="16637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Why me</a:t>
            </a:r>
          </a:p>
        </p:txBody>
      </p:sp>
      <p:sp>
        <p:nvSpPr>
          <p:cNvPr id="12" name="TextBox 11"/>
          <p:cNvSpPr txBox="1"/>
          <p:nvPr/>
        </p:nvSpPr>
        <p:spPr>
          <a:xfrm>
            <a:off x="6350000" y="1854200"/>
            <a:ext cx="5334000" cy="56197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AI helped plan attacks on schools, synagogues</a:t>
            </a:r>
            <a:br/>
            <a:r>
              <a:rPr sz="1500" b="0" spc="-8">
                <a:solidFill>
                  <a:srgbClr val="C9C9CF"/>
                </a:solidFill>
                <a:latin typeface="Schibsted Grotesk Medium"/>
              </a:rPr>
              <a:t>and senators.</a:t>
            </a:r>
          </a:p>
        </p:txBody>
      </p:sp>
      <p:sp>
        <p:nvSpPr>
          <p:cNvPr id="13" name="TextBox 12"/>
          <p:cNvSpPr txBox="1"/>
          <p:nvPr/>
        </p:nvSpPr>
        <p:spPr>
          <a:xfrm>
            <a:off x="6350000" y="1854200"/>
            <a:ext cx="5334000" cy="56197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AI helped plan attacks on schools, synagogues</a:t>
            </a:r>
            <a:br/>
            <a:r>
              <a:rPr sz="1500" b="0" spc="-8">
                <a:solidFill>
                  <a:srgbClr val="0E0E12"/>
                </a:solidFill>
                <a:latin typeface="Schibsted Grotesk Medium"/>
              </a:rPr>
              <a:t>and senators.</a:t>
            </a:r>
          </a:p>
        </p:txBody>
      </p:sp>
      <p:sp>
        <p:nvSpPr>
          <p:cNvPr id="14" name="Rectangle 13"/>
          <p:cNvSpPr/>
          <p:nvPr/>
        </p:nvSpPr>
        <p:spPr>
          <a:xfrm>
            <a:off x="6350000" y="243840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50000" y="25654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Why now</a:t>
            </a:r>
          </a:p>
        </p:txBody>
      </p:sp>
      <p:sp>
        <p:nvSpPr>
          <p:cNvPr id="16" name="TextBox 15"/>
          <p:cNvSpPr txBox="1"/>
          <p:nvPr/>
        </p:nvSpPr>
        <p:spPr>
          <a:xfrm>
            <a:off x="6350000" y="25654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Why now</a:t>
            </a:r>
          </a:p>
        </p:txBody>
      </p:sp>
      <p:sp>
        <p:nvSpPr>
          <p:cNvPr id="17" name="TextBox 16"/>
          <p:cNvSpPr txBox="1"/>
          <p:nvPr/>
        </p:nvSpPr>
        <p:spPr>
          <a:xfrm>
            <a:off x="6350000" y="2755900"/>
            <a:ext cx="5334000" cy="8096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AI gets more powerful every month.</a:t>
            </a:r>
            <a:br/>
            <a:r>
              <a:rPr sz="1500" b="0" spc="-8">
                <a:solidFill>
                  <a:srgbClr val="C9C9CF"/>
                </a:solidFill>
                <a:latin typeface="Schibsted Grotesk Medium"/>
              </a:rPr>
              <a:t>The one company whose AI said no has since rolled</a:t>
            </a:r>
            <a:br/>
            <a:r>
              <a:rPr sz="1500" b="0" spc="-8">
                <a:solidFill>
                  <a:srgbClr val="C9C9CF"/>
                </a:solidFill>
                <a:latin typeface="Schibsted Grotesk Medium"/>
              </a:rPr>
              <a:t>back a key safety pledge. Giving Tuesday is Dec 1.</a:t>
            </a:r>
          </a:p>
        </p:txBody>
      </p:sp>
      <p:sp>
        <p:nvSpPr>
          <p:cNvPr id="18" name="TextBox 17"/>
          <p:cNvSpPr txBox="1"/>
          <p:nvPr/>
        </p:nvSpPr>
        <p:spPr>
          <a:xfrm>
            <a:off x="6350000" y="2755900"/>
            <a:ext cx="5334000" cy="8096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AI gets more powerful every month.</a:t>
            </a:r>
            <a:br/>
            <a:r>
              <a:rPr sz="1500" b="0" spc="-8">
                <a:solidFill>
                  <a:srgbClr val="0E0E12"/>
                </a:solidFill>
                <a:latin typeface="Schibsted Grotesk Medium"/>
              </a:rPr>
              <a:t>The one company whose AI said no has since rolled</a:t>
            </a:r>
            <a:br/>
            <a:r>
              <a:rPr sz="1500" b="0" spc="-8">
                <a:solidFill>
                  <a:srgbClr val="0E0E12"/>
                </a:solidFill>
                <a:latin typeface="Schibsted Grotesk Medium"/>
              </a:rPr>
              <a:t>back a key safety pledge. Giving Tuesday is Dec 1.</a:t>
            </a:r>
          </a:p>
        </p:txBody>
      </p:sp>
      <p:sp>
        <p:nvSpPr>
          <p:cNvPr id="19" name="Rectangle 18"/>
          <p:cNvSpPr/>
          <p:nvPr/>
        </p:nvSpPr>
        <p:spPr>
          <a:xfrm>
            <a:off x="6350000" y="358775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50000" y="371475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The fix</a:t>
            </a:r>
          </a:p>
        </p:txBody>
      </p:sp>
      <p:sp>
        <p:nvSpPr>
          <p:cNvPr id="21" name="TextBox 20"/>
          <p:cNvSpPr txBox="1"/>
          <p:nvPr/>
        </p:nvSpPr>
        <p:spPr>
          <a:xfrm>
            <a:off x="6350000" y="371475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The fix</a:t>
            </a:r>
          </a:p>
        </p:txBody>
      </p:sp>
      <p:sp>
        <p:nvSpPr>
          <p:cNvPr id="22" name="TextBox 21"/>
          <p:cNvSpPr txBox="1"/>
          <p:nvPr/>
        </p:nvSpPr>
        <p:spPr>
          <a:xfrm>
            <a:off x="6350000" y="3905250"/>
            <a:ext cx="5334000" cy="3143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Independent testing works. It moves lawmakers.</a:t>
            </a:r>
          </a:p>
        </p:txBody>
      </p:sp>
      <p:sp>
        <p:nvSpPr>
          <p:cNvPr id="23" name="TextBox 22"/>
          <p:cNvSpPr txBox="1"/>
          <p:nvPr/>
        </p:nvSpPr>
        <p:spPr>
          <a:xfrm>
            <a:off x="6350000" y="3905250"/>
            <a:ext cx="5334000" cy="3143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Independent testing works. It moves lawmakers.</a:t>
            </a:r>
          </a:p>
        </p:txBody>
      </p:sp>
      <p:sp>
        <p:nvSpPr>
          <p:cNvPr id="24" name="Rectangle 23"/>
          <p:cNvSpPr/>
          <p:nvPr/>
        </p:nvSpPr>
        <p:spPr>
          <a:xfrm>
            <a:off x="6350000" y="424180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350000" y="436880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The call</a:t>
            </a:r>
          </a:p>
        </p:txBody>
      </p:sp>
      <p:sp>
        <p:nvSpPr>
          <p:cNvPr id="26" name="TextBox 25"/>
          <p:cNvSpPr txBox="1"/>
          <p:nvPr/>
        </p:nvSpPr>
        <p:spPr>
          <a:xfrm>
            <a:off x="6350000" y="436880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The call</a:t>
            </a:r>
          </a:p>
        </p:txBody>
      </p:sp>
      <p:sp>
        <p:nvSpPr>
          <p:cNvPr id="27" name="TextBox 26"/>
          <p:cNvSpPr txBox="1"/>
          <p:nvPr/>
        </p:nvSpPr>
        <p:spPr>
          <a:xfrm>
            <a:off x="6350000" y="4559300"/>
            <a:ext cx="5334000" cy="3143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Fund the tests. Keep Daniel asking.</a:t>
            </a:r>
          </a:p>
        </p:txBody>
      </p:sp>
      <p:sp>
        <p:nvSpPr>
          <p:cNvPr id="28" name="TextBox 27"/>
          <p:cNvSpPr txBox="1"/>
          <p:nvPr/>
        </p:nvSpPr>
        <p:spPr>
          <a:xfrm>
            <a:off x="6350000" y="4559300"/>
            <a:ext cx="5334000" cy="3143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Fund the tests. Keep Daniel asking.</a:t>
            </a:r>
          </a:p>
        </p:txBody>
      </p:sp>
      <p:sp>
        <p:nvSpPr>
          <p:cNvPr id="29" name="Rectangle 28"/>
          <p:cNvSpPr/>
          <p:nvPr/>
        </p:nvSpPr>
        <p:spPr>
          <a:xfrm>
            <a:off x="6350000" y="4895850"/>
            <a:ext cx="5080000" cy="12700"/>
          </a:xfrm>
          <a:prstGeom prst="rect">
            <a:avLst/>
          </a:prstGeom>
          <a:solidFill>
            <a:srgbClr val="E3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350000" y="5022850"/>
            <a:ext cx="5334000" cy="216535"/>
          </a:xfrm>
          <a:prstGeom prst="rect">
            <a:avLst/>
          </a:prstGeom>
          <a:noFill/>
        </p:spPr>
        <p:txBody>
          <a:bodyPr wrap="none" lIns="0" tIns="0" rIns="0" bIns="0" anchor="t">
            <a:noAutofit/>
          </a:bodyPr>
          <a:lstStyle/>
          <a:p>
            <a:pPr algn="l">
              <a:lnSpc>
                <a:spcPts val="1320"/>
              </a:lnSpc>
            </a:pPr>
            <a:r>
              <a:rPr sz="1100" b="0" spc="-6">
                <a:solidFill>
                  <a:srgbClr val="C9C9CF"/>
                </a:solidFill>
                <a:latin typeface="Schibsted Grotesk SemiBold"/>
              </a:rPr>
              <a:t>Proof</a:t>
            </a:r>
          </a:p>
        </p:txBody>
      </p:sp>
      <p:sp>
        <p:nvSpPr>
          <p:cNvPr id="31" name="TextBox 30"/>
          <p:cNvSpPr txBox="1"/>
          <p:nvPr/>
        </p:nvSpPr>
        <p:spPr>
          <a:xfrm>
            <a:off x="6350000" y="5022850"/>
            <a:ext cx="5334000" cy="216535"/>
          </a:xfrm>
          <a:prstGeom prst="rect">
            <a:avLst/>
          </a:prstGeom>
          <a:noFill/>
        </p:spPr>
        <p:txBody>
          <a:bodyPr wrap="none" lIns="0" tIns="0" rIns="0" bIns="0" anchor="t">
            <a:noAutofit/>
          </a:bodyPr>
          <a:lstStyle/>
          <a:p>
            <a:pPr algn="l">
              <a:lnSpc>
                <a:spcPts val="1320"/>
              </a:lnSpc>
            </a:pPr>
            <a:r>
              <a:rPr sz="1100" b="0" spc="-6">
                <a:solidFill>
                  <a:srgbClr val="8C8B94"/>
                </a:solidFill>
                <a:latin typeface="Schibsted Grotesk SemiBold"/>
              </a:rPr>
              <a:t>Proof</a:t>
            </a:r>
          </a:p>
        </p:txBody>
      </p:sp>
      <p:sp>
        <p:nvSpPr>
          <p:cNvPr id="32" name="TextBox 31"/>
          <p:cNvSpPr txBox="1"/>
          <p:nvPr/>
        </p:nvSpPr>
        <p:spPr>
          <a:xfrm>
            <a:off x="6350000" y="5213350"/>
            <a:ext cx="5334000" cy="809625"/>
          </a:xfrm>
          <a:prstGeom prst="rect">
            <a:avLst/>
          </a:prstGeom>
          <a:noFill/>
        </p:spPr>
        <p:txBody>
          <a:bodyPr wrap="none" lIns="0" tIns="0" rIns="0" bIns="0" anchor="t">
            <a:noAutofit/>
          </a:bodyPr>
          <a:lstStyle/>
          <a:p>
            <a:pPr algn="l">
              <a:lnSpc>
                <a:spcPts val="1950"/>
              </a:lnSpc>
            </a:pPr>
            <a:r>
              <a:rPr sz="1500" b="0" spc="-8">
                <a:solidFill>
                  <a:srgbClr val="C9C9CF"/>
                </a:solidFill>
                <a:latin typeface="Schibsted Grotesk Medium"/>
              </a:rPr>
              <a:t>Killer Apps ran on CNN. A week later, citing it, the UK</a:t>
            </a:r>
            <a:br/>
            <a:r>
              <a:rPr sz="1500" b="0" spc="-8">
                <a:solidFill>
                  <a:srgbClr val="C9C9CF"/>
                </a:solidFill>
                <a:latin typeface="Schibsted Grotesk Medium"/>
              </a:rPr>
              <a:t>House of Lords voted 203–148 to make AI chatbots</a:t>
            </a:r>
            <a:br/>
            <a:r>
              <a:rPr sz="1500" b="0" spc="-8">
                <a:solidFill>
                  <a:srgbClr val="C9C9CF"/>
                </a:solidFill>
                <a:latin typeface="Schibsted Grotesk Medium"/>
              </a:rPr>
              <a:t>that promote terrorism illegal.</a:t>
            </a:r>
          </a:p>
        </p:txBody>
      </p:sp>
      <p:sp>
        <p:nvSpPr>
          <p:cNvPr id="33" name="TextBox 32"/>
          <p:cNvSpPr txBox="1"/>
          <p:nvPr/>
        </p:nvSpPr>
        <p:spPr>
          <a:xfrm>
            <a:off x="6350000" y="5213350"/>
            <a:ext cx="5334000" cy="809625"/>
          </a:xfrm>
          <a:prstGeom prst="rect">
            <a:avLst/>
          </a:prstGeom>
          <a:noFill/>
        </p:spPr>
        <p:txBody>
          <a:bodyPr wrap="none" lIns="0" tIns="0" rIns="0" bIns="0" anchor="t">
            <a:noAutofit/>
          </a:bodyPr>
          <a:lstStyle/>
          <a:p>
            <a:pPr algn="l">
              <a:lnSpc>
                <a:spcPts val="1950"/>
              </a:lnSpc>
            </a:pPr>
            <a:r>
              <a:rPr sz="1500" b="0" spc="-8">
                <a:solidFill>
                  <a:srgbClr val="0E0E12"/>
                </a:solidFill>
                <a:latin typeface="Schibsted Grotesk Medium"/>
              </a:rPr>
              <a:t>Killer Apps ran on CNN. A week later, citing it, the UK</a:t>
            </a:r>
            <a:br/>
            <a:r>
              <a:rPr sz="1500" b="0" spc="-8">
                <a:solidFill>
                  <a:srgbClr val="0E0E12"/>
                </a:solidFill>
                <a:latin typeface="Schibsted Grotesk Medium"/>
              </a:rPr>
              <a:t>House of Lords voted 203–148 to make AI chatbots</a:t>
            </a:r>
            <a:br/>
            <a:r>
              <a:rPr sz="1500" b="0" spc="-8">
                <a:solidFill>
                  <a:srgbClr val="0E0E12"/>
                </a:solidFill>
                <a:latin typeface="Schibsted Grotesk Medium"/>
              </a:rPr>
              <a:t>that promote terrorism illegal.</a:t>
            </a:r>
          </a:p>
        </p:txBody>
      </p:sp>
      <p:sp>
        <p:nvSpPr>
          <p:cNvPr id="34" name="TextBox 33"/>
          <p:cNvSpPr txBox="1"/>
          <p:nvPr/>
        </p:nvSpPr>
        <p:spPr>
          <a:xfrm>
            <a:off x="762000" y="6540500"/>
            <a:ext cx="5334000" cy="196850"/>
          </a:xfrm>
          <a:prstGeom prst="rect">
            <a:avLst/>
          </a:prstGeom>
          <a:noFill/>
        </p:spPr>
        <p:txBody>
          <a:bodyPr wrap="none" lIns="0" tIns="0" rIns="0" bIns="0" anchor="t">
            <a:noAutofit/>
          </a:bodyPr>
          <a:lstStyle/>
          <a:p>
            <a:pPr algn="l">
              <a:lnSpc>
                <a:spcPts val="1200"/>
              </a:lnSpc>
            </a:pPr>
            <a:r>
              <a:rPr sz="1000" b="0" spc="-5">
                <a:solidFill>
                  <a:srgbClr val="8C8B94"/>
                </a:solidFill>
                <a:latin typeface="Schibsted Grotesk SemiBold"/>
              </a:rPr>
              <a:t>Hook: The Wall Street Journal, Feb 2026.</a:t>
            </a:r>
          </a:p>
        </p:txBody>
      </p:sp>
      <p:sp>
        <p:nvSpPr>
          <p:cNvPr id="65" name="TextBox 6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51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1510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0" presetClass="entr" presetSubtype="0" fill="hold" grpId="0" nodeType="withEffect">
                                  <p:stCondLst>
                                    <p:cond delay="151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xit" presetSubtype="0" fill="hold" grpId="0" nodeType="withEffect">
                                  <p:stCondLst>
                                    <p:cond delay="1510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0" presetClass="entr" presetSubtype="0" fill="hold" grpId="0" nodeType="withEffect">
                                  <p:stCondLst>
                                    <p:cond delay="151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xit" presetSubtype="0" fill="hold" grpId="0" nodeType="withEffect">
                                  <p:stCondLst>
                                    <p:cond delay="1510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par>
                                <p:cTn id="23" presetID="10" presetClass="entr" presetSubtype="0" fill="hold" grpId="0" nodeType="withEffect">
                                  <p:stCondLst>
                                    <p:cond delay="151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xit" presetSubtype="0" fill="hold" grpId="0" nodeType="withEffect">
                                  <p:stCondLst>
                                    <p:cond delay="15100"/>
                                  </p:stCondLst>
                                  <p:childTnLst>
                                    <p:animEffect transition="out" filter="fade">
                                      <p:cBhvr>
                                        <p:cTn id="27" dur="500"/>
                                        <p:tgtEl>
                                          <p:spTgt spid="17"/>
                                        </p:tgtEl>
                                      </p:cBhvr>
                                    </p:animEffect>
                                    <p:set>
                                      <p:cBhvr>
                                        <p:cTn id="28" dur="1" fill="hold">
                                          <p:stCondLst>
                                            <p:cond delay="499"/>
                                          </p:stCondLst>
                                        </p:cTn>
                                        <p:tgtEl>
                                          <p:spTgt spid="17"/>
                                        </p:tgtEl>
                                        <p:attrNameLst>
                                          <p:attrName>style.visibility</p:attrName>
                                        </p:attrNameLst>
                                      </p:cBhvr>
                                      <p:to>
                                        <p:strVal val="hidden"/>
                                      </p:to>
                                    </p:set>
                                  </p:childTnLst>
                                </p:cTn>
                              </p:par>
                              <p:par>
                                <p:cTn id="29" presetID="10" presetClass="entr" presetSubtype="0" fill="hold" grpId="0" nodeType="withEffect">
                                  <p:stCondLst>
                                    <p:cond delay="151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xit" presetSubtype="0" fill="hold" grpId="0" nodeType="withEffect">
                                  <p:stCondLst>
                                    <p:cond delay="15100"/>
                                  </p:stCondLst>
                                  <p:childTnLst>
                                    <p:animEffect transition="out" filter="fade">
                                      <p:cBhvr>
                                        <p:cTn id="33" dur="500"/>
                                        <p:tgtEl>
                                          <p:spTgt spid="20"/>
                                        </p:tgtEl>
                                      </p:cBhvr>
                                    </p:animEffect>
                                    <p:set>
                                      <p:cBhvr>
                                        <p:cTn id="34" dur="1" fill="hold">
                                          <p:stCondLst>
                                            <p:cond delay="499"/>
                                          </p:stCondLst>
                                        </p:cTn>
                                        <p:tgtEl>
                                          <p:spTgt spid="20"/>
                                        </p:tgtEl>
                                        <p:attrNameLst>
                                          <p:attrName>style.visibility</p:attrName>
                                        </p:attrNameLst>
                                      </p:cBhvr>
                                      <p:to>
                                        <p:strVal val="hidden"/>
                                      </p:to>
                                    </p:set>
                                  </p:childTnLst>
                                </p:cTn>
                              </p:par>
                              <p:par>
                                <p:cTn id="35" presetID="10" presetClass="entr" presetSubtype="0" fill="hold" grpId="0" nodeType="withEffect">
                                  <p:stCondLst>
                                    <p:cond delay="1510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xit" presetSubtype="0" fill="hold" grpId="0" nodeType="withEffect">
                                  <p:stCondLst>
                                    <p:cond delay="15100"/>
                                  </p:stCondLst>
                                  <p:childTnLst>
                                    <p:animEffect transition="out" filter="fade">
                                      <p:cBhvr>
                                        <p:cTn id="39" dur="500"/>
                                        <p:tgtEl>
                                          <p:spTgt spid="22"/>
                                        </p:tgtEl>
                                      </p:cBhvr>
                                    </p:animEffect>
                                    <p:set>
                                      <p:cBhvr>
                                        <p:cTn id="40" dur="1" fill="hold">
                                          <p:stCondLst>
                                            <p:cond delay="499"/>
                                          </p:stCondLst>
                                        </p:cTn>
                                        <p:tgtEl>
                                          <p:spTgt spid="22"/>
                                        </p:tgtEl>
                                        <p:attrNameLst>
                                          <p:attrName>style.visibility</p:attrName>
                                        </p:attrNameLst>
                                      </p:cBhvr>
                                      <p:to>
                                        <p:strVal val="hidden"/>
                                      </p:to>
                                    </p:set>
                                  </p:childTnLst>
                                </p:cTn>
                              </p:par>
                              <p:par>
                                <p:cTn id="41" presetID="10" presetClass="entr" presetSubtype="0" fill="hold" grpId="0" nodeType="withEffect">
                                  <p:stCondLst>
                                    <p:cond delay="151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xit" presetSubtype="0" fill="hold" grpId="0" nodeType="withEffect">
                                  <p:stCondLst>
                                    <p:cond delay="15100"/>
                                  </p:stCondLst>
                                  <p:childTnLst>
                                    <p:animEffect transition="out" filter="fade">
                                      <p:cBhvr>
                                        <p:cTn id="45" dur="500"/>
                                        <p:tgtEl>
                                          <p:spTgt spid="25"/>
                                        </p:tgtEl>
                                      </p:cBhvr>
                                    </p:animEffect>
                                    <p:set>
                                      <p:cBhvr>
                                        <p:cTn id="46" dur="1" fill="hold">
                                          <p:stCondLst>
                                            <p:cond delay="499"/>
                                          </p:stCondLst>
                                        </p:cTn>
                                        <p:tgtEl>
                                          <p:spTgt spid="25"/>
                                        </p:tgtEl>
                                        <p:attrNameLst>
                                          <p:attrName>style.visibility</p:attrName>
                                        </p:attrNameLst>
                                      </p:cBhvr>
                                      <p:to>
                                        <p:strVal val="hidden"/>
                                      </p:to>
                                    </p:set>
                                  </p:childTnLst>
                                </p:cTn>
                              </p:par>
                              <p:par>
                                <p:cTn id="47" presetID="10" presetClass="entr" presetSubtype="0" fill="hold" grpId="0" nodeType="withEffect">
                                  <p:stCondLst>
                                    <p:cond delay="1510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par>
                                <p:cTn id="50" presetID="10" presetClass="exit" presetSubtype="0" fill="hold" grpId="0" nodeType="withEffect">
                                  <p:stCondLst>
                                    <p:cond delay="15100"/>
                                  </p:stCondLst>
                                  <p:childTnLst>
                                    <p:animEffect transition="out" filter="fade">
                                      <p:cBhvr>
                                        <p:cTn id="51" dur="500"/>
                                        <p:tgtEl>
                                          <p:spTgt spid="27"/>
                                        </p:tgtEl>
                                      </p:cBhvr>
                                    </p:animEffect>
                                    <p:set>
                                      <p:cBhvr>
                                        <p:cTn id="52" dur="1" fill="hold">
                                          <p:stCondLst>
                                            <p:cond delay="499"/>
                                          </p:stCondLst>
                                        </p:cTn>
                                        <p:tgtEl>
                                          <p:spTgt spid="27"/>
                                        </p:tgtEl>
                                        <p:attrNameLst>
                                          <p:attrName>style.visibility</p:attrName>
                                        </p:attrNameLst>
                                      </p:cBhvr>
                                      <p:to>
                                        <p:strVal val="hidden"/>
                                      </p:to>
                                    </p:set>
                                  </p:childTnLst>
                                </p:cTn>
                              </p:par>
                              <p:par>
                                <p:cTn id="53" presetID="10" presetClass="entr" presetSubtype="0" fill="hold" grpId="0" nodeType="withEffect">
                                  <p:stCondLst>
                                    <p:cond delay="151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10" presetClass="exit" presetSubtype="0" fill="hold" grpId="0" nodeType="withEffect">
                                  <p:stCondLst>
                                    <p:cond delay="15100"/>
                                  </p:stCondLst>
                                  <p:childTnLst>
                                    <p:animEffect transition="out" filter="fade">
                                      <p:cBhvr>
                                        <p:cTn id="57" dur="500"/>
                                        <p:tgtEl>
                                          <p:spTgt spid="30"/>
                                        </p:tgtEl>
                                      </p:cBhvr>
                                    </p:animEffect>
                                    <p:set>
                                      <p:cBhvr>
                                        <p:cTn id="58" dur="1" fill="hold">
                                          <p:stCondLst>
                                            <p:cond delay="499"/>
                                          </p:stCondLst>
                                        </p:cTn>
                                        <p:tgtEl>
                                          <p:spTgt spid="30"/>
                                        </p:tgtEl>
                                        <p:attrNameLst>
                                          <p:attrName>style.visibility</p:attrName>
                                        </p:attrNameLst>
                                      </p:cBhvr>
                                      <p:to>
                                        <p:strVal val="hidden"/>
                                      </p:to>
                                    </p:set>
                                  </p:childTnLst>
                                </p:cTn>
                              </p:par>
                              <p:par>
                                <p:cTn id="59" presetID="10" presetClass="entr" presetSubtype="0" fill="hold" grpId="0" nodeType="withEffect">
                                  <p:stCondLst>
                                    <p:cond delay="1510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xit" presetSubtype="0" fill="hold" grpId="0" nodeType="withEffect">
                                  <p:stCondLst>
                                    <p:cond delay="15100"/>
                                  </p:stCondLst>
                                  <p:childTnLst>
                                    <p:animEffect transition="out" filter="fade">
                                      <p:cBhvr>
                                        <p:cTn id="63" dur="500"/>
                                        <p:tgtEl>
                                          <p:spTgt spid="32"/>
                                        </p:tgtEl>
                                      </p:cBhvr>
                                    </p:animEffect>
                                    <p:set>
                                      <p:cBhvr>
                                        <p:cTn id="64"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5" grpId="0"/>
      <p:bldP spid="16" grpId="0"/>
      <p:bldP spid="17" grpId="0"/>
      <p:bldP spid="18" grpId="0"/>
      <p:bldP spid="20" grpId="0"/>
      <p:bldP spid="21" grpId="0"/>
      <p:bldP spid="22" grpId="0"/>
      <p:bldP spid="23" grpId="0"/>
      <p:bldP spid="25" grpId="0"/>
      <p:bldP spid="26" grpId="0"/>
      <p:bldP spid="27" grpId="0"/>
      <p:bldP spid="28" grpId="0"/>
      <p:bldP spid="30" grpId="0"/>
      <p:bldP spid="31" grpId="0"/>
      <p:bldP spid="32" grpId="0"/>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482600"/>
            <a:ext cx="9144000" cy="284480"/>
          </a:xfrm>
          <a:prstGeom prst="rect">
            <a:avLst/>
          </a:prstGeom>
          <a:noFill/>
        </p:spPr>
        <p:txBody>
          <a:bodyPr wrap="none" lIns="0" tIns="0" rIns="0" bIns="0" anchor="t">
            <a:noAutofit/>
          </a:bodyPr>
          <a:lstStyle/>
          <a:p>
            <a:pPr algn="l">
              <a:lnSpc>
                <a:spcPts val="1750"/>
              </a:lnSpc>
            </a:pPr>
            <a:r>
              <a:rPr sz="1400" b="0" spc="-7">
                <a:solidFill>
                  <a:srgbClr val="8C8B94"/>
                </a:solidFill>
                <a:latin typeface="Schibsted Grotesk SemiBold"/>
              </a:rPr>
              <a:t>The campaign</a:t>
            </a:r>
          </a:p>
        </p:txBody>
      </p:sp>
      <p:sp>
        <p:nvSpPr>
          <p:cNvPr id="3" name="TextBox 2"/>
          <p:cNvSpPr txBox="1"/>
          <p:nvPr/>
        </p:nvSpPr>
        <p:spPr>
          <a:xfrm>
            <a:off x="762000" y="952500"/>
            <a:ext cx="10922000" cy="857250"/>
          </a:xfrm>
          <a:prstGeom prst="rect">
            <a:avLst/>
          </a:prstGeom>
          <a:noFill/>
        </p:spPr>
        <p:txBody>
          <a:bodyPr wrap="none" lIns="0" tIns="0" rIns="0" bIns="0" anchor="t">
            <a:noAutofit/>
          </a:bodyPr>
          <a:lstStyle/>
          <a:p>
            <a:pPr algn="l">
              <a:lnSpc>
                <a:spcPts val="5000"/>
              </a:lnSpc>
            </a:pPr>
            <a:r>
              <a:rPr sz="5000" b="0" spc="-200">
                <a:solidFill>
                  <a:srgbClr val="0E0E12"/>
                </a:solidFill>
                <a:latin typeface="Schibsted Grotesk ExtraBold"/>
              </a:rPr>
              <a:t>Timed to the case.</a:t>
            </a:r>
          </a:p>
        </p:txBody>
      </p:sp>
      <p:sp>
        <p:nvSpPr>
          <p:cNvPr id="4" name="TextBox 3"/>
          <p:cNvSpPr txBox="1"/>
          <p:nvPr/>
        </p:nvSpPr>
        <p:spPr>
          <a:xfrm>
            <a:off x="762000" y="1803400"/>
            <a:ext cx="10922000" cy="393700"/>
          </a:xfrm>
          <a:prstGeom prst="rect">
            <a:avLst/>
          </a:prstGeom>
          <a:noFill/>
        </p:spPr>
        <p:txBody>
          <a:bodyPr wrap="none" lIns="0" tIns="0" rIns="0" bIns="0" anchor="t">
            <a:noAutofit/>
          </a:bodyPr>
          <a:lstStyle/>
          <a:p>
            <a:pPr algn="l">
              <a:lnSpc>
                <a:spcPts val="2400"/>
              </a:lnSpc>
            </a:pPr>
            <a:r>
              <a:rPr sz="2000" b="0" spc="-10">
                <a:solidFill>
                  <a:srgbClr val="5C5C64"/>
                </a:solidFill>
                <a:latin typeface="Schibsted Grotesk Medium"/>
              </a:rPr>
              <a:t>Each audience gets its own videos, carousels and posts.</a:t>
            </a:r>
          </a:p>
        </p:txBody>
      </p:sp>
      <p:sp>
        <p:nvSpPr>
          <p:cNvPr id="5" name="Rectangle 4"/>
          <p:cNvSpPr/>
          <p:nvPr/>
        </p:nvSpPr>
        <p:spPr>
          <a:xfrm>
            <a:off x="762000" y="3546475"/>
            <a:ext cx="10287000" cy="19050"/>
          </a:xfrm>
          <a:prstGeom prst="rect">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762000" y="3479800"/>
            <a:ext cx="152400" cy="152400"/>
          </a:xfrm>
          <a:prstGeom prst="ellipse">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2870200"/>
            <a:ext cx="2324100" cy="342900"/>
          </a:xfrm>
          <a:prstGeom prst="rect">
            <a:avLst/>
          </a:prstGeom>
          <a:noFill/>
        </p:spPr>
        <p:txBody>
          <a:bodyPr wrap="none" lIns="0" tIns="0" rIns="0" bIns="0" anchor="t">
            <a:noAutofit/>
          </a:bodyPr>
          <a:lstStyle/>
          <a:p>
            <a:pPr algn="l">
              <a:lnSpc>
                <a:spcPts val="2000"/>
              </a:lnSpc>
            </a:pPr>
            <a:r>
              <a:rPr sz="2000" b="0" spc="-80">
                <a:solidFill>
                  <a:srgbClr val="0E0E12"/>
                </a:solidFill>
                <a:latin typeface="Schibsted Grotesk ExtraBold"/>
              </a:rPr>
              <a:t>Now</a:t>
            </a:r>
          </a:p>
        </p:txBody>
      </p:sp>
      <p:sp>
        <p:nvSpPr>
          <p:cNvPr id="8" name="TextBox 7"/>
          <p:cNvSpPr txBox="1"/>
          <p:nvPr/>
        </p:nvSpPr>
        <p:spPr>
          <a:xfrm>
            <a:off x="762000" y="3886200"/>
            <a:ext cx="2197100" cy="607568"/>
          </a:xfrm>
          <a:prstGeom prst="rect">
            <a:avLst/>
          </a:prstGeom>
          <a:noFill/>
        </p:spPr>
        <p:txBody>
          <a:bodyPr wrap="none" lIns="0" tIns="0" rIns="0" bIns="0" anchor="t">
            <a:noAutofit/>
          </a:bodyPr>
          <a:lstStyle/>
          <a:p>
            <a:pPr algn="l">
              <a:lnSpc>
                <a:spcPts val="2112"/>
              </a:lnSpc>
            </a:pPr>
            <a:r>
              <a:rPr sz="1600" b="0">
                <a:solidFill>
                  <a:srgbClr val="0E0E12"/>
                </a:solidFill>
                <a:latin typeface="Schibsted Grotesk"/>
              </a:rPr>
              <a:t>Parents first,</a:t>
            </a:r>
            <a:br/>
            <a:r>
              <a:rPr sz="1600" b="0">
                <a:solidFill>
                  <a:srgbClr val="0E0E12"/>
                </a:solidFill>
                <a:latin typeface="Schibsted Grotesk"/>
              </a:rPr>
              <a:t>as school starts.</a:t>
            </a:r>
          </a:p>
        </p:txBody>
      </p:sp>
      <p:sp>
        <p:nvSpPr>
          <p:cNvPr id="9" name="TextBox 8"/>
          <p:cNvSpPr txBox="1"/>
          <p:nvPr/>
        </p:nvSpPr>
        <p:spPr>
          <a:xfrm>
            <a:off x="762000" y="5270500"/>
            <a:ext cx="21336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Public</a:t>
            </a:r>
          </a:p>
        </p:txBody>
      </p:sp>
      <p:sp>
        <p:nvSpPr>
          <p:cNvPr id="10" name="Oval 9"/>
          <p:cNvSpPr/>
          <p:nvPr/>
        </p:nvSpPr>
        <p:spPr>
          <a:xfrm>
            <a:off x="2895600" y="3479800"/>
            <a:ext cx="152400" cy="152400"/>
          </a:xfrm>
          <a:prstGeom prst="ellipse">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895600" y="2870200"/>
            <a:ext cx="2324100" cy="342900"/>
          </a:xfrm>
          <a:prstGeom prst="rect">
            <a:avLst/>
          </a:prstGeom>
          <a:noFill/>
        </p:spPr>
        <p:txBody>
          <a:bodyPr wrap="none" lIns="0" tIns="0" rIns="0" bIns="0" anchor="t">
            <a:noAutofit/>
          </a:bodyPr>
          <a:lstStyle/>
          <a:p>
            <a:pPr algn="l">
              <a:lnSpc>
                <a:spcPts val="2000"/>
              </a:lnSpc>
            </a:pPr>
            <a:r>
              <a:rPr sz="2000" b="0" spc="-80">
                <a:solidFill>
                  <a:srgbClr val="0E0E12"/>
                </a:solidFill>
                <a:latin typeface="Schibsted Grotesk ExtraBold"/>
              </a:rPr>
              <a:t>October</a:t>
            </a:r>
          </a:p>
        </p:txBody>
      </p:sp>
      <p:sp>
        <p:nvSpPr>
          <p:cNvPr id="12" name="TextBox 11"/>
          <p:cNvSpPr txBox="1"/>
          <p:nvPr/>
        </p:nvSpPr>
        <p:spPr>
          <a:xfrm>
            <a:off x="2895600" y="3886200"/>
            <a:ext cx="2197100" cy="875792"/>
          </a:xfrm>
          <a:prstGeom prst="rect">
            <a:avLst/>
          </a:prstGeom>
          <a:noFill/>
        </p:spPr>
        <p:txBody>
          <a:bodyPr wrap="none" lIns="0" tIns="0" rIns="0" bIns="0" anchor="t">
            <a:noAutofit/>
          </a:bodyPr>
          <a:lstStyle/>
          <a:p>
            <a:pPr algn="l">
              <a:lnSpc>
                <a:spcPts val="2112"/>
              </a:lnSpc>
            </a:pPr>
            <a:r>
              <a:rPr sz="1600" b="0">
                <a:solidFill>
                  <a:srgbClr val="0E0E12"/>
                </a:solidFill>
                <a:latin typeface="Schibsted Grotesk"/>
              </a:rPr>
              <a:t>Policymakers next,</a:t>
            </a:r>
            <a:br/>
            <a:r>
              <a:rPr sz="1600" b="0">
                <a:solidFill>
                  <a:srgbClr val="0E0E12"/>
                </a:solidFill>
                <a:latin typeface="Schibsted Grotesk"/>
              </a:rPr>
              <a:t>before the</a:t>
            </a:r>
            <a:br/>
            <a:r>
              <a:rPr sz="1600" b="0">
                <a:solidFill>
                  <a:srgbClr val="0E0E12"/>
                </a:solidFill>
                <a:latin typeface="Schibsted Grotesk"/>
              </a:rPr>
              <a:t>Nov 3 midterms.</a:t>
            </a:r>
          </a:p>
        </p:txBody>
      </p:sp>
      <p:sp>
        <p:nvSpPr>
          <p:cNvPr id="13" name="TextBox 12"/>
          <p:cNvSpPr txBox="1"/>
          <p:nvPr/>
        </p:nvSpPr>
        <p:spPr>
          <a:xfrm>
            <a:off x="2895600" y="5270500"/>
            <a:ext cx="21336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Policymakers, public</a:t>
            </a:r>
          </a:p>
        </p:txBody>
      </p:sp>
      <p:sp>
        <p:nvSpPr>
          <p:cNvPr id="14" name="Oval 13"/>
          <p:cNvSpPr/>
          <p:nvPr/>
        </p:nvSpPr>
        <p:spPr>
          <a:xfrm>
            <a:off x="5029200" y="3429000"/>
            <a:ext cx="254000" cy="254000"/>
          </a:xfrm>
          <a:prstGeom prst="ellipse">
            <a:avLst/>
          </a:prstGeom>
          <a:solidFill>
            <a:srgbClr val="4336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029200" y="2870200"/>
            <a:ext cx="2324100" cy="342900"/>
          </a:xfrm>
          <a:prstGeom prst="rect">
            <a:avLst/>
          </a:prstGeom>
          <a:noFill/>
        </p:spPr>
        <p:txBody>
          <a:bodyPr wrap="none" lIns="0" tIns="0" rIns="0" bIns="0" anchor="t">
            <a:noAutofit/>
          </a:bodyPr>
          <a:lstStyle/>
          <a:p>
            <a:pPr algn="l">
              <a:lnSpc>
                <a:spcPts val="2000"/>
              </a:lnSpc>
            </a:pPr>
            <a:r>
              <a:rPr sz="2000" b="0" spc="-80">
                <a:solidFill>
                  <a:srgbClr val="4336E3"/>
                </a:solidFill>
                <a:latin typeface="Schibsted Grotesk ExtraBold"/>
              </a:rPr>
              <a:t>Oral argument</a:t>
            </a:r>
          </a:p>
        </p:txBody>
      </p:sp>
      <p:sp>
        <p:nvSpPr>
          <p:cNvPr id="16" name="TextBox 15"/>
          <p:cNvSpPr txBox="1"/>
          <p:nvPr/>
        </p:nvSpPr>
        <p:spPr>
          <a:xfrm>
            <a:off x="5029200" y="3886200"/>
            <a:ext cx="2197100" cy="875792"/>
          </a:xfrm>
          <a:prstGeom prst="rect">
            <a:avLst/>
          </a:prstGeom>
          <a:noFill/>
        </p:spPr>
        <p:txBody>
          <a:bodyPr wrap="none" lIns="0" tIns="0" rIns="0" bIns="0" anchor="t">
            <a:noAutofit/>
          </a:bodyPr>
          <a:lstStyle/>
          <a:p>
            <a:pPr algn="l">
              <a:lnSpc>
                <a:spcPts val="2112"/>
              </a:lnSpc>
            </a:pPr>
            <a:r>
              <a:rPr sz="1600" b="0">
                <a:solidFill>
                  <a:srgbClr val="0E0E12"/>
                </a:solidFill>
                <a:latin typeface="Schibsted Grotesk"/>
              </a:rPr>
              <a:t>The peak:</a:t>
            </a:r>
            <a:br/>
            <a:r>
              <a:rPr sz="1600" b="0">
                <a:solidFill>
                  <a:srgbClr val="0E0E12"/>
                </a:solidFill>
                <a:latin typeface="Schibsted Grotesk"/>
              </a:rPr>
              <a:t>new videos, posts</a:t>
            </a:r>
            <a:br/>
            <a:r>
              <a:rPr sz="1600" b="0">
                <a:solidFill>
                  <a:srgbClr val="0E0E12"/>
                </a:solidFill>
                <a:latin typeface="Schibsted Grotesk"/>
              </a:rPr>
              <a:t>and a press push.</a:t>
            </a:r>
          </a:p>
        </p:txBody>
      </p:sp>
      <p:sp>
        <p:nvSpPr>
          <p:cNvPr id="17" name="TextBox 16"/>
          <p:cNvSpPr txBox="1"/>
          <p:nvPr/>
        </p:nvSpPr>
        <p:spPr>
          <a:xfrm>
            <a:off x="5029200" y="5270500"/>
            <a:ext cx="21336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Everyone</a:t>
            </a:r>
          </a:p>
        </p:txBody>
      </p:sp>
      <p:sp>
        <p:nvSpPr>
          <p:cNvPr id="18" name="Oval 17"/>
          <p:cNvSpPr/>
          <p:nvPr/>
        </p:nvSpPr>
        <p:spPr>
          <a:xfrm>
            <a:off x="7162800" y="3479800"/>
            <a:ext cx="152400" cy="152400"/>
          </a:xfrm>
          <a:prstGeom prst="ellipse">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62800" y="2870200"/>
            <a:ext cx="2324100" cy="342900"/>
          </a:xfrm>
          <a:prstGeom prst="rect">
            <a:avLst/>
          </a:prstGeom>
          <a:noFill/>
        </p:spPr>
        <p:txBody>
          <a:bodyPr wrap="none" lIns="0" tIns="0" rIns="0" bIns="0" anchor="t">
            <a:noAutofit/>
          </a:bodyPr>
          <a:lstStyle/>
          <a:p>
            <a:pPr algn="l">
              <a:lnSpc>
                <a:spcPts val="2000"/>
              </a:lnSpc>
            </a:pPr>
            <a:r>
              <a:rPr sz="2000" b="0" spc="-80">
                <a:solidFill>
                  <a:srgbClr val="0E0E12"/>
                </a:solidFill>
                <a:latin typeface="Schibsted Grotesk ExtraBold"/>
              </a:rPr>
              <a:t>Dec 1</a:t>
            </a:r>
          </a:p>
        </p:txBody>
      </p:sp>
      <p:sp>
        <p:nvSpPr>
          <p:cNvPr id="20" name="TextBox 19"/>
          <p:cNvSpPr txBox="1"/>
          <p:nvPr/>
        </p:nvSpPr>
        <p:spPr>
          <a:xfrm>
            <a:off x="7162800" y="3886200"/>
            <a:ext cx="2197100" cy="339344"/>
          </a:xfrm>
          <a:prstGeom prst="rect">
            <a:avLst/>
          </a:prstGeom>
          <a:noFill/>
        </p:spPr>
        <p:txBody>
          <a:bodyPr wrap="none" lIns="0" tIns="0" rIns="0" bIns="0" anchor="t">
            <a:noAutofit/>
          </a:bodyPr>
          <a:lstStyle/>
          <a:p>
            <a:pPr algn="l">
              <a:lnSpc>
                <a:spcPts val="2112"/>
              </a:lnSpc>
            </a:pPr>
            <a:r>
              <a:rPr sz="1600" b="0">
                <a:solidFill>
                  <a:srgbClr val="0E0E12"/>
                </a:solidFill>
                <a:latin typeface="Schibsted Grotesk"/>
              </a:rPr>
              <a:t>Giving Tuesday.</a:t>
            </a:r>
          </a:p>
        </p:txBody>
      </p:sp>
      <p:sp>
        <p:nvSpPr>
          <p:cNvPr id="21" name="TextBox 20"/>
          <p:cNvSpPr txBox="1"/>
          <p:nvPr/>
        </p:nvSpPr>
        <p:spPr>
          <a:xfrm>
            <a:off x="7162800" y="5270500"/>
            <a:ext cx="21336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Funders</a:t>
            </a:r>
          </a:p>
        </p:txBody>
      </p:sp>
      <p:sp>
        <p:nvSpPr>
          <p:cNvPr id="22" name="Oval 21"/>
          <p:cNvSpPr/>
          <p:nvPr/>
        </p:nvSpPr>
        <p:spPr>
          <a:xfrm>
            <a:off x="9296400" y="3479800"/>
            <a:ext cx="152400" cy="152400"/>
          </a:xfrm>
          <a:prstGeom prst="ellipse">
            <a:avLst/>
          </a:prstGeom>
          <a:solidFill>
            <a:srgbClr val="0E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296400" y="2870200"/>
            <a:ext cx="2324100" cy="342900"/>
          </a:xfrm>
          <a:prstGeom prst="rect">
            <a:avLst/>
          </a:prstGeom>
          <a:noFill/>
        </p:spPr>
        <p:txBody>
          <a:bodyPr wrap="none" lIns="0" tIns="0" rIns="0" bIns="0" anchor="t">
            <a:noAutofit/>
          </a:bodyPr>
          <a:lstStyle/>
          <a:p>
            <a:pPr algn="l">
              <a:lnSpc>
                <a:spcPts val="2000"/>
              </a:lnSpc>
            </a:pPr>
            <a:r>
              <a:rPr sz="2000" b="0" spc="-80">
                <a:solidFill>
                  <a:srgbClr val="0E0E12"/>
                </a:solidFill>
                <a:latin typeface="Schibsted Grotesk ExtraBold"/>
              </a:rPr>
              <a:t>The ruling</a:t>
            </a:r>
          </a:p>
        </p:txBody>
      </p:sp>
      <p:sp>
        <p:nvSpPr>
          <p:cNvPr id="24" name="TextBox 23"/>
          <p:cNvSpPr txBox="1"/>
          <p:nvPr/>
        </p:nvSpPr>
        <p:spPr>
          <a:xfrm>
            <a:off x="9296400" y="3886200"/>
            <a:ext cx="2197100" cy="607568"/>
          </a:xfrm>
          <a:prstGeom prst="rect">
            <a:avLst/>
          </a:prstGeom>
          <a:noFill/>
        </p:spPr>
        <p:txBody>
          <a:bodyPr wrap="none" lIns="0" tIns="0" rIns="0" bIns="0" anchor="t">
            <a:noAutofit/>
          </a:bodyPr>
          <a:lstStyle/>
          <a:p>
            <a:pPr algn="l">
              <a:lnSpc>
                <a:spcPts val="2112"/>
              </a:lnSpc>
            </a:pPr>
            <a:r>
              <a:rPr sz="1600" b="0">
                <a:solidFill>
                  <a:srgbClr val="0E0E12"/>
                </a:solidFill>
                <a:latin typeface="Schibsted Grotesk"/>
              </a:rPr>
              <a:t>Ready for</a:t>
            </a:r>
            <a:br/>
            <a:r>
              <a:rPr sz="1600" b="0">
                <a:solidFill>
                  <a:srgbClr val="0E0E12"/>
                </a:solidFill>
                <a:latin typeface="Schibsted Grotesk"/>
              </a:rPr>
              <a:t>either outcome.</a:t>
            </a:r>
          </a:p>
        </p:txBody>
      </p:sp>
      <p:sp>
        <p:nvSpPr>
          <p:cNvPr id="25" name="TextBox 24"/>
          <p:cNvSpPr txBox="1"/>
          <p:nvPr/>
        </p:nvSpPr>
        <p:spPr>
          <a:xfrm>
            <a:off x="9296400" y="5270500"/>
            <a:ext cx="2133600" cy="264160"/>
          </a:xfrm>
          <a:prstGeom prst="rect">
            <a:avLst/>
          </a:prstGeom>
          <a:noFill/>
        </p:spPr>
        <p:txBody>
          <a:bodyPr wrap="none" lIns="0" tIns="0" rIns="0" bIns="0" anchor="t">
            <a:noAutofit/>
          </a:bodyPr>
          <a:lstStyle/>
          <a:p>
            <a:pPr algn="l">
              <a:lnSpc>
                <a:spcPts val="1625"/>
              </a:lnSpc>
            </a:pPr>
            <a:r>
              <a:rPr sz="1300" b="0" spc="-6">
                <a:solidFill>
                  <a:srgbClr val="8C8B94"/>
                </a:solidFill>
                <a:latin typeface="Schibsted Grotesk SemiBold"/>
              </a:rPr>
              <a:t>Everyone</a:t>
            </a:r>
          </a:p>
        </p:txBody>
      </p:sp>
      <p:sp>
        <p:nvSpPr>
          <p:cNvPr id="26" name="TextBox 25"/>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8C8B94"/>
                </a:solidFill>
                <a:latin typeface="Schibsted Grotesk SemiBold"/>
              </a:rPr>
              <a:t>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336E3"/>
        </a:solidFill>
        <a:effectLst/>
      </p:bgPr>
    </p:bg>
    <p:spTree>
      <p:nvGrpSpPr>
        <p:cNvPr id="1" name=""/>
        <p:cNvGrpSpPr/>
        <p:nvPr/>
      </p:nvGrpSpPr>
      <p:grpSpPr>
        <a:xfrm>
          <a:off x="0" y="0"/>
          <a:ext cx="0" cy="0"/>
          <a:chOff x="0" y="0"/>
          <a:chExt cx="0" cy="0"/>
        </a:xfrm>
      </p:grpSpPr>
      <p:sp>
        <p:nvSpPr>
          <p:cNvPr id="2" name="TextBox 1"/>
          <p:cNvSpPr txBox="1"/>
          <p:nvPr/>
        </p:nvSpPr>
        <p:spPr>
          <a:xfrm>
            <a:off x="762000" y="1524000"/>
            <a:ext cx="10922000" cy="3454400"/>
          </a:xfrm>
          <a:prstGeom prst="rect">
            <a:avLst/>
          </a:prstGeom>
          <a:noFill/>
        </p:spPr>
        <p:txBody>
          <a:bodyPr wrap="none" lIns="0" tIns="0" rIns="0" bIns="0" anchor="t">
            <a:noAutofit/>
          </a:bodyPr>
          <a:lstStyle/>
          <a:p>
            <a:pPr algn="l">
              <a:lnSpc>
                <a:spcPts val="8075"/>
              </a:lnSpc>
            </a:pPr>
            <a:r>
              <a:rPr sz="8500" b="0" spc="-382">
                <a:solidFill>
                  <a:srgbClr val="FFFFFF"/>
                </a:solidFill>
                <a:latin typeface="Schibsted Grotesk ExtraBold"/>
              </a:rPr>
              <a:t>Make every</a:t>
            </a:r>
            <a:br/>
            <a:r>
              <a:rPr sz="8500" b="0" spc="-382">
                <a:solidFill>
                  <a:srgbClr val="FFFFFF"/>
                </a:solidFill>
                <a:latin typeface="Schibsted Grotesk ExtraBold"/>
              </a:rPr>
              <a:t>AI say no</a:t>
            </a:r>
            <a:br/>
            <a:r>
              <a:rPr sz="8500" b="0" spc="-382">
                <a:solidFill>
                  <a:srgbClr val="FFFFFF"/>
                </a:solidFill>
                <a:latin typeface="Schibsted Grotesk ExtraBold"/>
              </a:rPr>
              <a:t>to violence.</a:t>
            </a:r>
          </a:p>
        </p:txBody>
      </p:sp>
      <p:sp>
        <p:nvSpPr>
          <p:cNvPr id="3" name="TextBox 2"/>
          <p:cNvSpPr txBox="1"/>
          <p:nvPr/>
        </p:nvSpPr>
        <p:spPr>
          <a:xfrm>
            <a:off x="762000" y="5994400"/>
            <a:ext cx="5969000" cy="304800"/>
          </a:xfrm>
          <a:prstGeom prst="rect">
            <a:avLst/>
          </a:prstGeom>
          <a:noFill/>
        </p:spPr>
        <p:txBody>
          <a:bodyPr wrap="none" lIns="0" tIns="0" rIns="0" bIns="0" anchor="t">
            <a:noAutofit/>
          </a:bodyPr>
          <a:lstStyle/>
          <a:p>
            <a:pPr algn="l">
              <a:lnSpc>
                <a:spcPts val="1875"/>
              </a:lnSpc>
            </a:pPr>
            <a:r>
              <a:rPr sz="1500" b="1" spc="-22">
                <a:solidFill>
                  <a:srgbClr val="FFFFFF"/>
                </a:solidFill>
                <a:latin typeface="Schibsted Grotesk"/>
              </a:rPr>
              <a:t>Pol Klein</a:t>
            </a:r>
          </a:p>
        </p:txBody>
      </p:sp>
      <p:sp>
        <p:nvSpPr>
          <p:cNvPr id="4" name="TextBox 3"/>
          <p:cNvSpPr txBox="1"/>
          <p:nvPr/>
        </p:nvSpPr>
        <p:spPr>
          <a:xfrm>
            <a:off x="762000" y="6261100"/>
            <a:ext cx="5969000" cy="284480"/>
          </a:xfrm>
          <a:prstGeom prst="rect">
            <a:avLst/>
          </a:prstGeom>
          <a:noFill/>
        </p:spPr>
        <p:txBody>
          <a:bodyPr wrap="none" lIns="0" tIns="0" rIns="0" bIns="0" anchor="t">
            <a:noAutofit/>
          </a:bodyPr>
          <a:lstStyle/>
          <a:p>
            <a:pPr algn="l">
              <a:lnSpc>
                <a:spcPts val="1750"/>
              </a:lnSpc>
            </a:pPr>
            <a:r>
              <a:rPr sz="1400" b="0">
                <a:solidFill>
                  <a:srgbClr val="CBC6F7"/>
                </a:solidFill>
                <a:latin typeface="Schibsted Grotesk"/>
              </a:rPr>
              <a:t>polklein.com</a:t>
            </a:r>
          </a:p>
        </p:txBody>
      </p:sp>
      <p:sp>
        <p:nvSpPr>
          <p:cNvPr id="5" name="TextBox 4"/>
          <p:cNvSpPr txBox="1"/>
          <p:nvPr/>
        </p:nvSpPr>
        <p:spPr>
          <a:xfrm>
            <a:off x="9906000" y="482600"/>
            <a:ext cx="1524000" cy="284480"/>
          </a:xfrm>
          <a:prstGeom prst="rect">
            <a:avLst/>
          </a:prstGeom>
          <a:noFill/>
        </p:spPr>
        <p:txBody>
          <a:bodyPr wrap="none" lIns="0" tIns="0" rIns="0" bIns="0" anchor="t">
            <a:noAutofit/>
          </a:bodyPr>
          <a:lstStyle/>
          <a:p>
            <a:pPr algn="r">
              <a:lnSpc>
                <a:spcPts val="1750"/>
              </a:lnSpc>
            </a:pPr>
            <a:r>
              <a:rPr sz="1400" b="0" spc="-7">
                <a:solidFill>
                  <a:srgbClr val="CBC6F7"/>
                </a:solidFill>
                <a:latin typeface="Schibsted Grotesk SemiBold"/>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Schibsted Grotesk Extra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chibsted Grotesk"/>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3359</Words>
  <Application>Microsoft Macintosh PowerPoint</Application>
  <PresentationFormat>Widescreen</PresentationFormat>
  <Paragraphs>345</Paragraphs>
  <Slides>31</Slides>
  <Notes>31</Notes>
  <HiddenSlides>9</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Schibsted Grotesk ExtraBold</vt:lpstr>
      <vt:lpstr>Schibsted Grotesk SemiBold</vt:lpstr>
      <vt:lpstr>Schibsted Grotesk Medium</vt:lpstr>
      <vt:lpstr>Arial</vt:lpstr>
      <vt:lpstr>Schibsted Grotesk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Klein, Pol</cp:lastModifiedBy>
  <cp:revision>2</cp:revision>
  <dcterms:created xsi:type="dcterms:W3CDTF">2013-01-27T09:14:16Z</dcterms:created>
  <dcterms:modified xsi:type="dcterms:W3CDTF">2026-09-28T01:42:35Z</dcterms:modified>
  <cp:category/>
</cp:coreProperties>
</file>